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Amatic SC"/>
      <p:regular r:id="rId58"/>
      <p:bold r:id="rId59"/>
    </p:embeddedFont>
    <p:embeddedFont>
      <p:font typeface="Montserrat"/>
      <p:regular r:id="rId60"/>
      <p:bold r:id="rId61"/>
      <p:italic r:id="rId62"/>
      <p:boldItalic r:id="rId63"/>
    </p:embeddedFont>
    <p:embeddedFont>
      <p:font typeface="Source Code Pr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hauITKRFw6dveuboC9ywE0wKth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51E2F2-3859-4F7A-BDBB-FA00DE59596A}">
  <a:tblStyle styleId="{E251E2F2-3859-4F7A-BDBB-FA00DE59596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SourceCodePro-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SourceCodePro-italic.fntdata"/><Relationship Id="rId21" Type="http://schemas.openxmlformats.org/officeDocument/2006/relationships/slide" Target="slides/slide15.xml"/><Relationship Id="rId65" Type="http://schemas.openxmlformats.org/officeDocument/2006/relationships/font" Target="fonts/SourceCodePro-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SourceCodePro-boldItalic.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fzjONleYwjA"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fzjONleYwjA"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sz="1400">
                <a:solidFill>
                  <a:schemeClr val="dk1"/>
                </a:solidFill>
                <a:latin typeface="Source Code Pro"/>
                <a:ea typeface="Source Code Pro"/>
                <a:cs typeface="Source Code Pro"/>
                <a:sym typeface="Source Code Pro"/>
              </a:rPr>
              <a:t>Recording</a:t>
            </a:r>
            <a:r>
              <a:rPr lang="en-GB" sz="1400">
                <a:solidFill>
                  <a:schemeClr val="dk1"/>
                </a:solidFill>
                <a:latin typeface="Source Code Pro"/>
                <a:ea typeface="Source Code Pro"/>
                <a:cs typeface="Source Code Pro"/>
                <a:sym typeface="Source Code Pro"/>
              </a:rPr>
              <a:t>: </a:t>
            </a:r>
            <a:r>
              <a:rPr lang="en-GB" sz="1400" u="sng">
                <a:solidFill>
                  <a:srgbClr val="DB4437"/>
                </a:solidFill>
                <a:latin typeface="Source Code Pro"/>
                <a:ea typeface="Source Code Pro"/>
                <a:cs typeface="Source Code Pro"/>
                <a:sym typeface="Source Code Pro"/>
                <a:hlinkClick r:id="rId2">
                  <a:extLst>
                    <a:ext uri="{A12FA001-AC4F-418D-AE19-62706E023703}">
                      <ahyp:hlinkClr val="tx"/>
                    </a:ext>
                  </a:extLst>
                </a:hlinkClick>
              </a:rPr>
              <a:t>https://youtu.be/fzjONleYwjA</a:t>
            </a:r>
            <a:r>
              <a:rPr lang="en-GB" sz="1400">
                <a:solidFill>
                  <a:schemeClr val="dk1"/>
                </a:solidFill>
                <a:latin typeface="Source Code Pro"/>
                <a:ea typeface="Source Code Pro"/>
                <a:cs typeface="Source Code Pro"/>
                <a:sym typeface="Source Code Pro"/>
              </a:rPr>
              <a:t> </a:t>
            </a:r>
            <a:endParaRPr sz="1400">
              <a:solidFill>
                <a:schemeClr val="dk1"/>
              </a:solidFill>
              <a:latin typeface="Source Code Pro"/>
              <a:ea typeface="Source Code Pro"/>
              <a:cs typeface="Source Code Pro"/>
              <a:sym typeface="Source Code Pro"/>
            </a:endParaRPr>
          </a:p>
          <a:p>
            <a:pPr indent="0" lvl="0" marL="0" rtl="0" algn="l">
              <a:lnSpc>
                <a:spcPct val="100000"/>
              </a:lnSpc>
              <a:spcBef>
                <a:spcPts val="0"/>
              </a:spcBef>
              <a:spcAft>
                <a:spcPts val="0"/>
              </a:spcAft>
              <a:buSzPts val="1100"/>
              <a:buNone/>
            </a:pPr>
            <a:r>
              <a:t/>
            </a:r>
            <a:endParaRPr sz="1400">
              <a:solidFill>
                <a:schemeClr val="dk1"/>
              </a:solidFill>
              <a:latin typeface="Source Code Pro"/>
              <a:ea typeface="Source Code Pro"/>
              <a:cs typeface="Source Code Pro"/>
              <a:sym typeface="Source Code Pro"/>
            </a:endParaRPr>
          </a:p>
          <a:p>
            <a:pPr indent="0" lvl="0" marL="0" rtl="0" algn="l">
              <a:lnSpc>
                <a:spcPct val="100000"/>
              </a:lnSpc>
              <a:spcBef>
                <a:spcPts val="0"/>
              </a:spcBef>
              <a:spcAft>
                <a:spcPts val="0"/>
              </a:spcAft>
              <a:buSzPts val="1100"/>
              <a:buNone/>
            </a:pPr>
            <a:r>
              <a:rPr lang="en-GB">
                <a:solidFill>
                  <a:schemeClr val="dk1"/>
                </a:solidFill>
              </a:rPr>
              <a:t>Ok,</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Have you ever changed your opinion or a decision when you read news or a rumor?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How many times has someone shared you a link to a news?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it comes to politics in Latin America we are more afraid about the fake news in vote’s season.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Therefore, between Mexico, San Salvador and Colombia Chapters, ee decided to collaborate together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(Isaac) Once data was tagged the next step was to explore the creation of an AI model that allows us to automatically predict whether a piece of news is fake or not. We observed we could train a model with good enough performance. So, Mario will now talk about model interface that we created.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(Isaac) </a:t>
            </a:r>
            <a:r>
              <a:rPr b="1" lang="en-GB"/>
              <a:t>Update image in case something is changed in streamlit or in case it is moved to Heroku.</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competition is pretty limited in the english language or is only for their respective social media with its own controls. Hence, we made this this tool also for the public and available for spanish language. Not to mention, we have a proposal for the next steps…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After the creation of our MVP we formulated a survey to get feedback. 10 people responded and a 100% of them validated the system. As you can see, for example, some respondents suggested to also use audio transcriptions and adapt it as a plugin inside a web browser.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(Isaac) The proposal for the next steps is threefold: 1. We plan to create more robust and dynamic AI model that can check the context in real time 2. Consider checklist to improve predictions and explainability 3. Allow users suggest fake news reporting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(Isaac) and this is an example of how our proposal could look as a plugin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Finally, these are the actions and resources that will be needed: 1. Continue data gathering 2. Get cloud resources for deployment 3. Implement sustainable business model to maintain and improve the system, and continue research and experimentation on AI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886bc15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886bc15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Char char="●"/>
            </a:pPr>
            <a:r>
              <a:rPr lang="en-GB">
                <a:solidFill>
                  <a:schemeClr val="dk1"/>
                </a:solidFill>
              </a:rPr>
              <a:t>In the first phase (the current one), </a:t>
            </a:r>
            <a:r>
              <a:rPr lang="en-GB">
                <a:solidFill>
                  <a:schemeClr val="dk1"/>
                </a:solidFill>
              </a:rPr>
              <a:t>we’ll research and implement a context search engine with all the possible models.</a:t>
            </a:r>
            <a:endParaRPr>
              <a:solidFill>
                <a:schemeClr val="dk1"/>
              </a:solidFill>
            </a:endParaRPr>
          </a:p>
          <a:p>
            <a:pPr indent="-298450" lvl="0" marL="457200" rtl="0" algn="just">
              <a:lnSpc>
                <a:spcPct val="150000"/>
              </a:lnSpc>
              <a:spcBef>
                <a:spcPts val="0"/>
              </a:spcBef>
              <a:spcAft>
                <a:spcPts val="0"/>
              </a:spcAft>
              <a:buClr>
                <a:schemeClr val="dk1"/>
              </a:buClr>
              <a:buSzPts val="1100"/>
              <a:buChar char="●"/>
            </a:pPr>
            <a:r>
              <a:rPr lang="en-GB">
                <a:solidFill>
                  <a:schemeClr val="dk1"/>
                </a:solidFill>
              </a:rPr>
              <a:t>In the second phase, we’ll try to optimize our models, select the best ones, deploy them and build a plug-in accordingly.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b42de44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b42de44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b42de44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b42de44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4b4dcfdb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14b4dcfdb1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sz="1400">
                <a:solidFill>
                  <a:schemeClr val="dk1"/>
                </a:solidFill>
                <a:latin typeface="Source Code Pro"/>
                <a:ea typeface="Source Code Pro"/>
                <a:cs typeface="Source Code Pro"/>
                <a:sym typeface="Source Code Pro"/>
              </a:rPr>
              <a:t>Recording</a:t>
            </a:r>
            <a:r>
              <a:rPr lang="en-GB" sz="1400">
                <a:solidFill>
                  <a:schemeClr val="dk1"/>
                </a:solidFill>
                <a:latin typeface="Source Code Pro"/>
                <a:ea typeface="Source Code Pro"/>
                <a:cs typeface="Source Code Pro"/>
                <a:sym typeface="Source Code Pro"/>
              </a:rPr>
              <a:t>: </a:t>
            </a:r>
            <a:r>
              <a:rPr lang="en-GB" sz="1400" u="sng">
                <a:solidFill>
                  <a:srgbClr val="DB4437"/>
                </a:solidFill>
                <a:latin typeface="Source Code Pro"/>
                <a:ea typeface="Source Code Pro"/>
                <a:cs typeface="Source Code Pro"/>
                <a:sym typeface="Source Code Pro"/>
                <a:hlinkClick r:id="rId2">
                  <a:extLst>
                    <a:ext uri="{A12FA001-AC4F-418D-AE19-62706E023703}">
                      <ahyp:hlinkClr val="tx"/>
                    </a:ext>
                  </a:extLst>
                </a:hlinkClick>
              </a:rPr>
              <a:t>https://youtu.be/fzjONleYwjA</a:t>
            </a:r>
            <a:r>
              <a:rPr lang="en-GB" sz="1400">
                <a:solidFill>
                  <a:schemeClr val="dk1"/>
                </a:solidFill>
                <a:latin typeface="Source Code Pro"/>
                <a:ea typeface="Source Code Pro"/>
                <a:cs typeface="Source Code Pro"/>
                <a:sym typeface="Source Code Pro"/>
              </a:rPr>
              <a:t> </a:t>
            </a:r>
            <a:endParaRPr sz="1400">
              <a:solidFill>
                <a:schemeClr val="dk1"/>
              </a:solidFill>
              <a:latin typeface="Source Code Pro"/>
              <a:ea typeface="Source Code Pro"/>
              <a:cs typeface="Source Code Pro"/>
              <a:sym typeface="Source Code Pro"/>
            </a:endParaRPr>
          </a:p>
          <a:p>
            <a:pPr indent="0" lvl="0" marL="0" rtl="0" algn="l">
              <a:lnSpc>
                <a:spcPct val="100000"/>
              </a:lnSpc>
              <a:spcBef>
                <a:spcPts val="0"/>
              </a:spcBef>
              <a:spcAft>
                <a:spcPts val="0"/>
              </a:spcAft>
              <a:buSzPts val="1100"/>
              <a:buNone/>
            </a:pPr>
            <a:r>
              <a:t/>
            </a:r>
            <a:endParaRPr sz="1400">
              <a:solidFill>
                <a:schemeClr val="dk1"/>
              </a:solidFill>
              <a:latin typeface="Source Code Pro"/>
              <a:ea typeface="Source Code Pro"/>
              <a:cs typeface="Source Code Pro"/>
              <a:sym typeface="Source Code Pro"/>
            </a:endParaRPr>
          </a:p>
          <a:p>
            <a:pPr indent="0" lvl="0" marL="0" rtl="0" algn="l">
              <a:lnSpc>
                <a:spcPct val="100000"/>
              </a:lnSpc>
              <a:spcBef>
                <a:spcPts val="0"/>
              </a:spcBef>
              <a:spcAft>
                <a:spcPts val="0"/>
              </a:spcAft>
              <a:buSzPts val="1100"/>
              <a:buNone/>
            </a:pPr>
            <a:r>
              <a:rPr lang="en-GB">
                <a:solidFill>
                  <a:schemeClr val="dk1"/>
                </a:solidFill>
              </a:rPr>
              <a:t>Ok,</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Have you ever changed your opinion or a decision when you read news or a rumor?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How many times has someone shared you a link to a news?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it comes to politics in Latin America we are more afraid about the fake news in vote’s season.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Therefore, between Mexico, San Salvador and Colombia Chapters, ee decided to collaborate together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b42de44e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b42de44e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886bc15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886bc15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886bc15c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886bc15c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Char char="●"/>
            </a:pPr>
            <a:r>
              <a:rPr lang="en-GB">
                <a:solidFill>
                  <a:schemeClr val="dk1"/>
                </a:solidFill>
              </a:rPr>
              <a:t>Webscarpping</a:t>
            </a:r>
            <a:endParaRPr>
              <a:solidFill>
                <a:schemeClr val="dk1"/>
              </a:solidFill>
            </a:endParaRPr>
          </a:p>
          <a:p>
            <a:pPr indent="-298450" lvl="0" marL="457200" rtl="0" algn="just">
              <a:lnSpc>
                <a:spcPct val="150000"/>
              </a:lnSpc>
              <a:spcBef>
                <a:spcPts val="0"/>
              </a:spcBef>
              <a:spcAft>
                <a:spcPts val="0"/>
              </a:spcAft>
              <a:buClr>
                <a:schemeClr val="dk1"/>
              </a:buClr>
              <a:buSzPts val="1100"/>
              <a:buChar char="●"/>
            </a:pPr>
            <a:r>
              <a:rPr lang="en-GB">
                <a:solidFill>
                  <a:schemeClr val="dk1"/>
                </a:solidFill>
              </a:rPr>
              <a:t>Semanting and topic modeling</a:t>
            </a:r>
            <a:endParaRPr>
              <a:solidFill>
                <a:schemeClr val="dk1"/>
              </a:solidFill>
            </a:endParaRPr>
          </a:p>
          <a:p>
            <a:pPr indent="-298450" lvl="0" marL="457200" rtl="0" algn="just">
              <a:lnSpc>
                <a:spcPct val="150000"/>
              </a:lnSpc>
              <a:spcBef>
                <a:spcPts val="0"/>
              </a:spcBef>
              <a:spcAft>
                <a:spcPts val="0"/>
              </a:spcAft>
              <a:buClr>
                <a:schemeClr val="dk1"/>
              </a:buClr>
              <a:buSzPts val="1100"/>
              <a:buChar char="●"/>
            </a:pPr>
            <a:r>
              <a:rPr lang="en-GB">
                <a:solidFill>
                  <a:schemeClr val="dk1"/>
                </a:solidFill>
              </a:rPr>
              <a:t>Parallel training with TPUs for Hyperparameter optimization.º</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886bc15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886bc15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886bc15c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886bc15c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would love to invite you to join us on fighting misinformation. Thanks for your attention!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Isaac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two mentors from Omdena’s Community that supported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4 external labellers from the partner Data engineering Latam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other two chapter leads that planned with Mario /me planned its scope and timeline for about a month before it began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really appreciate the support of 8 change makers that joined and collaborated together to perform the project in two months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Mario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based our knowledge of gathering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Mario - Que no es una noticia falsa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Mario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200">
                <a:solidFill>
                  <a:srgbClr val="666666"/>
                </a:solidFill>
                <a:latin typeface="Source Code Pro"/>
                <a:ea typeface="Source Code Pro"/>
                <a:cs typeface="Source Code Pro"/>
                <a:sym typeface="Source Code Pro"/>
              </a:rPr>
              <a:t>To have a better understanding of the metrics and the impact of the missinformation</a:t>
            </a:r>
            <a:endParaRPr sz="1200">
              <a:solidFill>
                <a:srgbClr val="666666"/>
              </a:solidFill>
              <a:latin typeface="Source Code Pro"/>
              <a:ea typeface="Source Code Pro"/>
              <a:cs typeface="Source Code Pro"/>
              <a:sym typeface="Source Code Pro"/>
            </a:endParaRPr>
          </a:p>
          <a:p>
            <a:pPr indent="0" lvl="0" marL="0" rtl="0" algn="just">
              <a:lnSpc>
                <a:spcPct val="115000"/>
              </a:lnSpc>
              <a:spcBef>
                <a:spcPts val="1200"/>
              </a:spcBef>
              <a:spcAft>
                <a:spcPts val="0"/>
              </a:spcAft>
              <a:buSzPts val="1100"/>
              <a:buNone/>
            </a:pPr>
            <a:r>
              <a:rPr lang="en-GB" sz="1200">
                <a:solidFill>
                  <a:srgbClr val="666666"/>
                </a:solidFill>
                <a:latin typeface="Source Code Pro"/>
                <a:ea typeface="Source Code Pro"/>
                <a:cs typeface="Source Code Pro"/>
                <a:sym typeface="Source Code Pro"/>
              </a:rPr>
              <a:t>Vosoughi, et al. mentioned that in Twitter from 2006 to 2017 about </a:t>
            </a:r>
            <a:r>
              <a:rPr b="1" lang="en-GB" sz="1200">
                <a:solidFill>
                  <a:srgbClr val="666666"/>
                </a:solidFill>
                <a:latin typeface="Source Code Pro"/>
                <a:ea typeface="Source Code Pro"/>
                <a:cs typeface="Source Code Pro"/>
                <a:sym typeface="Source Code Pro"/>
              </a:rPr>
              <a:t>126,000 rumors </a:t>
            </a:r>
            <a:r>
              <a:rPr lang="en-GB" sz="1200">
                <a:solidFill>
                  <a:srgbClr val="666666"/>
                </a:solidFill>
                <a:latin typeface="Source Code Pro"/>
                <a:ea typeface="Source Code Pro"/>
                <a:cs typeface="Source Code Pro"/>
                <a:sym typeface="Source Code Pro"/>
              </a:rPr>
              <a:t>were spread by </a:t>
            </a:r>
            <a:r>
              <a:rPr b="1" lang="en-GB" sz="1200">
                <a:solidFill>
                  <a:srgbClr val="666666"/>
                </a:solidFill>
                <a:latin typeface="Source Code Pro"/>
                <a:ea typeface="Source Code Pro"/>
                <a:cs typeface="Source Code Pro"/>
                <a:sym typeface="Source Code Pro"/>
              </a:rPr>
              <a:t>∼3 million people</a:t>
            </a:r>
            <a:endParaRPr sz="1200">
              <a:solidFill>
                <a:srgbClr val="666666"/>
              </a:solidFill>
              <a:latin typeface="Source Code Pro"/>
              <a:ea typeface="Source Code Pro"/>
              <a:cs typeface="Source Code Pro"/>
              <a:sym typeface="Source Code Pro"/>
            </a:endParaRPr>
          </a:p>
          <a:p>
            <a:pPr indent="0" lvl="0" marL="0" rtl="0" algn="just">
              <a:lnSpc>
                <a:spcPct val="115000"/>
              </a:lnSpc>
              <a:spcBef>
                <a:spcPts val="1200"/>
              </a:spcBef>
              <a:spcAft>
                <a:spcPts val="0"/>
              </a:spcAft>
              <a:buSzPts val="1100"/>
              <a:buNone/>
            </a:pPr>
            <a:r>
              <a:rPr lang="en-GB" sz="1200">
                <a:solidFill>
                  <a:srgbClr val="666666"/>
                </a:solidFill>
                <a:latin typeface="Source Code Pro"/>
                <a:ea typeface="Source Code Pro"/>
                <a:cs typeface="Source Code Pro"/>
                <a:sym typeface="Source Code Pro"/>
              </a:rPr>
              <a:t>top 1% of false news cascades diffused to between 1000 and 100,000 people, whereas the truth rarely diffused to more than 1000 people.</a:t>
            </a:r>
            <a:endParaRPr sz="12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SzPts val="1100"/>
              <a:buNone/>
            </a:pPr>
            <a:r>
              <a:t/>
            </a:r>
            <a:endParaRPr sz="12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SzPts val="1100"/>
              <a:buNone/>
            </a:pPr>
            <a:r>
              <a:t/>
            </a:r>
            <a:endParaRPr sz="12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SzPts val="1100"/>
              <a:buNone/>
            </a:pPr>
            <a:r>
              <a:t/>
            </a:r>
            <a:endParaRPr sz="12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GB" sz="1200">
                <a:solidFill>
                  <a:srgbClr val="666666"/>
                </a:solidFill>
                <a:latin typeface="Source Code Pro"/>
                <a:ea typeface="Source Code Pro"/>
                <a:cs typeface="Source Code Pro"/>
                <a:sym typeface="Source Code Pro"/>
              </a:rPr>
              <a:t>To understand how false news spreads, Vosoughi et al. used a data set of rumor cascades on Twitter from 2006 to 2017. About 126,000 rumors were spread by ∼3 million people. False news reached more people than the truth; the top 1% of false news cascades diffused to between 1000 and 100,000 people, whereas the truth rarely diffused to more than 1000 people.</a:t>
            </a:r>
            <a:endParaRPr sz="12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rPr lang="en-GB" sz="1200">
                <a:solidFill>
                  <a:srgbClr val="666666"/>
                </a:solidFill>
                <a:latin typeface="Source Code Pro"/>
                <a:ea typeface="Source Code Pro"/>
                <a:cs typeface="Source Code Pro"/>
                <a:sym typeface="Source Code Pro"/>
              </a:rPr>
              <a:t>From 570 fake news websites and 10,240 fake news stories on Facebook and Twitter between January 2015 and July 2018. User interactions with false content rose steadily on both Facebook and Twitter through the end of 2016. Since then, however, interactions with false content have fallen sharply on Facebook while continuing to rise on Twitter, with the ratio of Facebook engagements to Twitter shares decreasing by 60 percent.</a:t>
            </a:r>
            <a:endParaRPr sz="1200">
              <a:solidFill>
                <a:srgbClr val="666666"/>
              </a:solidFill>
              <a:latin typeface="Source Code Pro"/>
              <a:ea typeface="Source Code Pro"/>
              <a:cs typeface="Source Code Pro"/>
              <a:sym typeface="Source Code Pro"/>
            </a:endParaRPr>
          </a:p>
          <a:p>
            <a:pPr indent="0" lvl="0" marL="0" rtl="0" algn="l">
              <a:lnSpc>
                <a:spcPct val="100000"/>
              </a:lnSpc>
              <a:spcBef>
                <a:spcPts val="1200"/>
              </a:spcBef>
              <a:spcAft>
                <a:spcPts val="0"/>
              </a:spcAft>
              <a:buSzPts val="1100"/>
              <a:buNone/>
            </a:pPr>
            <a:r>
              <a:t/>
            </a:r>
            <a:endParaRPr sz="1200">
              <a:latin typeface="Source Code Pro"/>
              <a:ea typeface="Source Code Pro"/>
              <a:cs typeface="Source Code Pro"/>
              <a:sym typeface="Source Code Pr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Isaac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Solo referencia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Why are we doing this MVP?</a:t>
            </a:r>
            <a:endParaRPr/>
          </a:p>
          <a:p>
            <a:pPr indent="0" lvl="0" marL="0" rtl="0" algn="l">
              <a:lnSpc>
                <a:spcPct val="100000"/>
              </a:lnSpc>
              <a:spcBef>
                <a:spcPts val="0"/>
              </a:spcBef>
              <a:spcAft>
                <a:spcPts val="0"/>
              </a:spcAft>
              <a:buSzPts val="1100"/>
              <a:buNone/>
            </a:pPr>
            <a:r>
              <a:rPr lang="en-GB"/>
              <a:t>It’s because the potential of fake news detector can…</a:t>
            </a:r>
            <a:endParaRPr/>
          </a:p>
          <a:p>
            <a:pPr indent="-298450" lvl="0" marL="457200" rtl="0" algn="l">
              <a:lnSpc>
                <a:spcPct val="100000"/>
              </a:lnSpc>
              <a:spcBef>
                <a:spcPts val="0"/>
              </a:spcBef>
              <a:spcAft>
                <a:spcPts val="0"/>
              </a:spcAft>
              <a:buSzPts val="1100"/>
              <a:buChar char="●"/>
            </a:pPr>
            <a:r>
              <a:rPr lang="en-GB"/>
              <a:t>Detect frauds</a:t>
            </a:r>
            <a:endParaRPr/>
          </a:p>
          <a:p>
            <a:pPr indent="-298450" lvl="0" marL="457200" rtl="0" algn="l">
              <a:lnSpc>
                <a:spcPct val="100000"/>
              </a:lnSpc>
              <a:spcBef>
                <a:spcPts val="0"/>
              </a:spcBef>
              <a:spcAft>
                <a:spcPts val="0"/>
              </a:spcAft>
              <a:buSzPts val="1100"/>
              <a:buChar char="●"/>
            </a:pPr>
            <a:r>
              <a:rPr lang="en-GB"/>
              <a:t>Detect fake accounts</a:t>
            </a:r>
            <a:endParaRPr/>
          </a:p>
          <a:p>
            <a:pPr indent="-298450" lvl="0" marL="457200" rtl="0" algn="l">
              <a:lnSpc>
                <a:spcPct val="100000"/>
              </a:lnSpc>
              <a:spcBef>
                <a:spcPts val="0"/>
              </a:spcBef>
              <a:spcAft>
                <a:spcPts val="0"/>
              </a:spcAft>
              <a:buSzPts val="1100"/>
              <a:buChar char="●"/>
            </a:pPr>
            <a:r>
              <a:rPr lang="en-GB"/>
              <a:t>Limit its spread</a:t>
            </a:r>
            <a:endParaRPr/>
          </a:p>
          <a:p>
            <a:pPr indent="-298450" lvl="0" marL="457200" rtl="0" algn="l">
              <a:lnSpc>
                <a:spcPct val="100000"/>
              </a:lnSpc>
              <a:spcBef>
                <a:spcPts val="0"/>
              </a:spcBef>
              <a:spcAft>
                <a:spcPts val="0"/>
              </a:spcAft>
              <a:buSzPts val="1100"/>
              <a:buChar char="●"/>
            </a:pPr>
            <a:r>
              <a:rPr lang="en-GB"/>
              <a:t>Help Misinformed people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At the beginning of the project in a way these were the first questions we had. </a:t>
            </a:r>
            <a:endParaRPr/>
          </a:p>
          <a:p>
            <a:pPr indent="0" lvl="0" marL="0" rtl="0" algn="l">
              <a:lnSpc>
                <a:spcPct val="100000"/>
              </a:lnSpc>
              <a:spcBef>
                <a:spcPts val="0"/>
              </a:spcBef>
              <a:spcAft>
                <a:spcPts val="0"/>
              </a:spcAft>
              <a:buClr>
                <a:schemeClr val="dk1"/>
              </a:buClr>
              <a:buSzPts val="1100"/>
              <a:buFont typeface="Arial"/>
              <a:buNone/>
            </a:pPr>
            <a:r>
              <a:rPr lang="en-GB"/>
              <a:t>Do we have data? No</a:t>
            </a:r>
            <a:endParaRPr/>
          </a:p>
          <a:p>
            <a:pPr indent="0" lvl="0" marL="0" rtl="0" algn="l">
              <a:lnSpc>
                <a:spcPct val="100000"/>
              </a:lnSpc>
              <a:spcBef>
                <a:spcPts val="0"/>
              </a:spcBef>
              <a:spcAft>
                <a:spcPts val="0"/>
              </a:spcAft>
              <a:buClr>
                <a:schemeClr val="dk1"/>
              </a:buClr>
              <a:buSzPts val="1100"/>
              <a:buFont typeface="Arial"/>
              <a:buNone/>
            </a:pPr>
            <a:r>
              <a:rPr lang="en-GB"/>
              <a:t>How will we get the data? By extracting data using a scraper on web pages and twitter.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How will we define that a web article or a tweet is true or false?</a:t>
            </a:r>
            <a:endParaRPr/>
          </a:p>
          <a:p>
            <a:pPr indent="0" lvl="0" marL="0" rtl="0" algn="l">
              <a:lnSpc>
                <a:spcPct val="100000"/>
              </a:lnSpc>
              <a:spcBef>
                <a:spcPts val="0"/>
              </a:spcBef>
              <a:spcAft>
                <a:spcPts val="0"/>
              </a:spcAft>
              <a:buClr>
                <a:schemeClr val="dk1"/>
              </a:buClr>
              <a:buSzPts val="1100"/>
              <a:buFont typeface="Arial"/>
              <a:buNone/>
            </a:pPr>
            <a:r>
              <a:rPr lang="en-GB"/>
              <a:t>This is where different members of the team started to find out what could help us define if a new was true or fake.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order to label data we formulated within our research about 5 questions, where If the majority of the questions are answered by a Yes, then we consider the article as Fake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NAME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Thanks to the support of Labelbox tool and Data Engineering Latam we could perform the labeling where we labeled:</a:t>
            </a:r>
            <a:endParaRPr/>
          </a:p>
          <a:p>
            <a:pPr indent="0" lvl="0" marL="0" rtl="0" algn="l">
              <a:lnSpc>
                <a:spcPct val="100000"/>
              </a:lnSpc>
              <a:spcBef>
                <a:spcPts val="0"/>
              </a:spcBef>
              <a:spcAft>
                <a:spcPts val="0"/>
              </a:spcAft>
              <a:buSzPts val="1100"/>
              <a:buNone/>
            </a:pPr>
            <a:r>
              <a:rPr lang="en-GB"/>
              <a:t>1000 wbe articles</a:t>
            </a:r>
            <a:endParaRPr/>
          </a:p>
          <a:p>
            <a:pPr indent="0" lvl="0" marL="0" rtl="0" algn="l">
              <a:lnSpc>
                <a:spcPct val="100000"/>
              </a:lnSpc>
              <a:spcBef>
                <a:spcPts val="0"/>
              </a:spcBef>
              <a:spcAft>
                <a:spcPts val="0"/>
              </a:spcAft>
              <a:buSzPts val="1100"/>
              <a:buNone/>
            </a:pPr>
            <a:r>
              <a:rPr lang="en-GB"/>
              <a:t>1000 twitter</a:t>
            </a:r>
            <a:endParaRPr/>
          </a:p>
          <a:p>
            <a:pPr indent="0" lvl="0" marL="0" rtl="0" algn="l">
              <a:lnSpc>
                <a:spcPct val="100000"/>
              </a:lnSpc>
              <a:spcBef>
                <a:spcPts val="0"/>
              </a:spcBef>
              <a:spcAft>
                <a:spcPts val="0"/>
              </a:spcAft>
              <a:buSzPts val="1100"/>
              <a:buNone/>
            </a:pPr>
            <a:r>
              <a:rPr lang="en-GB"/>
              <a:t>And 1000 non corrected tweets &amp; Articles</a:t>
            </a:r>
            <a:endParaRPr/>
          </a:p>
          <a:p>
            <a:pPr indent="0" lvl="0" marL="0" rtl="0" algn="l">
              <a:lnSpc>
                <a:spcPct val="100000"/>
              </a:lnSpc>
              <a:spcBef>
                <a:spcPts val="0"/>
              </a:spcBef>
              <a:spcAft>
                <a:spcPts val="0"/>
              </a:spcAft>
              <a:buSzPts val="1100"/>
              <a:buNone/>
            </a:pPr>
            <a:r>
              <a:rPr lang="en-GB"/>
              <a:t>Where about 70% where True and 30% fake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t>
            </a:r>
            <a:endParaRPr/>
          </a:p>
          <a:p>
            <a:pPr indent="0" lvl="0" marL="0" rtl="0" algn="l">
              <a:lnSpc>
                <a:spcPct val="100000"/>
              </a:lnSpc>
              <a:spcBef>
                <a:spcPts val="0"/>
              </a:spcBef>
              <a:spcAft>
                <a:spcPts val="0"/>
              </a:spcAft>
              <a:buSzPts val="1100"/>
              <a:buNone/>
            </a:pPr>
            <a:r>
              <a:rPr b="1" lang="en-GB" sz="1200">
                <a:highlight>
                  <a:srgbClr val="FFFF00"/>
                </a:highlight>
              </a:rPr>
              <a:t>Just a comment:</a:t>
            </a:r>
            <a:r>
              <a:rPr lang="en-GB"/>
              <a:t> If you are referring to the name of the grouping that supported the labelling, it was Data Engineering LATAM. If you are referring to the names of the people I understand that they are the ones mentioned in slide 4.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42"/>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1" name="Google Shape;1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1"/>
          <p:cNvSpPr txBox="1"/>
          <p:nvPr>
            <p:ph hasCustomPrompt="1" type="title"/>
          </p:nvPr>
        </p:nvSpPr>
        <p:spPr>
          <a:xfrm>
            <a:off x="311700" y="1240275"/>
            <a:ext cx="8520600" cy="1981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51"/>
          <p:cNvSpPr txBox="1"/>
          <p:nvPr>
            <p:ph idx="1" type="body"/>
          </p:nvPr>
        </p:nvSpPr>
        <p:spPr>
          <a:xfrm>
            <a:off x="311700" y="33046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lnSpc>
                <a:spcPct val="115000"/>
              </a:lnSpc>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lnSpc>
                <a:spcPct val="115000"/>
              </a:lnSpc>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lnSpc>
                <a:spcPct val="115000"/>
              </a:lnSpc>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lnSpc>
                <a:spcPct val="115000"/>
              </a:lnSpc>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lnSpc>
                <a:spcPct val="115000"/>
              </a:lnSpc>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lnSpc>
                <a:spcPct val="115000"/>
              </a:lnSpc>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lnSpc>
                <a:spcPct val="115000"/>
              </a:lnSpc>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lnSpc>
                <a:spcPct val="115000"/>
              </a:lnSpc>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2" name="Shape 12"/>
        <p:cNvGrpSpPr/>
        <p:nvPr/>
      </p:nvGrpSpPr>
      <p:grpSpPr>
        <a:xfrm>
          <a:off x="0" y="0"/>
          <a:ext cx="0" cy="0"/>
          <a:chOff x="0" y="0"/>
          <a:chExt cx="0" cy="0"/>
        </a:xfrm>
      </p:grpSpPr>
      <p:sp>
        <p:nvSpPr>
          <p:cNvPr id="13" name="Google Shape;13;p43"/>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3"/>
          <p:cNvSpPr txBox="1"/>
          <p:nvPr>
            <p:ph type="ctrTitle"/>
          </p:nvPr>
        </p:nvSpPr>
        <p:spPr>
          <a:xfrm>
            <a:off x="311700" y="392150"/>
            <a:ext cx="8520600" cy="2690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15" name="Google Shape;15;p43"/>
          <p:cNvSpPr txBox="1"/>
          <p:nvPr>
            <p:ph idx="1" type="subTitle"/>
          </p:nvPr>
        </p:nvSpPr>
        <p:spPr>
          <a:xfrm>
            <a:off x="311700" y="3890400"/>
            <a:ext cx="8520600" cy="706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6" name="Google Shape;1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9" name="Google Shape;19;p44"/>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21" name="Shape 21"/>
        <p:cNvGrpSpPr/>
        <p:nvPr/>
      </p:nvGrpSpPr>
      <p:grpSpPr>
        <a:xfrm>
          <a:off x="0" y="0"/>
          <a:ext cx="0" cy="0"/>
          <a:chOff x="0" y="0"/>
          <a:chExt cx="0" cy="0"/>
        </a:xfrm>
      </p:grpSpPr>
      <p:sp>
        <p:nvSpPr>
          <p:cNvPr id="22" name="Google Shape;22;p45"/>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p:txBody>
      </p:sp>
      <p:sp>
        <p:nvSpPr>
          <p:cNvPr id="23" name="Google Shape;2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4" name="Shape 24"/>
        <p:cNvGrpSpPr/>
        <p:nvPr/>
      </p:nvGrpSpPr>
      <p:grpSpPr>
        <a:xfrm>
          <a:off x="0" y="0"/>
          <a:ext cx="0" cy="0"/>
          <a:chOff x="0" y="0"/>
          <a:chExt cx="0" cy="0"/>
        </a:xfrm>
      </p:grpSpPr>
      <p:sp>
        <p:nvSpPr>
          <p:cNvPr id="25" name="Google Shape;25;p46"/>
          <p:cNvSpPr txBox="1"/>
          <p:nvPr>
            <p:ph type="title"/>
          </p:nvPr>
        </p:nvSpPr>
        <p:spPr>
          <a:xfrm>
            <a:off x="2802750" y="802500"/>
            <a:ext cx="3538500" cy="35385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6" name="Google Shape;2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4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p47"/>
          <p:cNvSpPr txBox="1"/>
          <p:nvPr>
            <p:ph idx="1" type="body"/>
          </p:nvPr>
        </p:nvSpPr>
        <p:spPr>
          <a:xfrm>
            <a:off x="311700" y="1228675"/>
            <a:ext cx="3999900" cy="334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47"/>
          <p:cNvSpPr txBox="1"/>
          <p:nvPr>
            <p:ph idx="2" type="body"/>
          </p:nvPr>
        </p:nvSpPr>
        <p:spPr>
          <a:xfrm>
            <a:off x="4832400" y="1228675"/>
            <a:ext cx="3999900" cy="334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p:txBody>
      </p:sp>
      <p:sp>
        <p:nvSpPr>
          <p:cNvPr id="34" name="Google Shape;34;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4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4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4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40" name="Google Shape;40;p49"/>
          <p:cNvSpPr txBox="1"/>
          <p:nvPr>
            <p:ph idx="1" type="subTitle"/>
          </p:nvPr>
        </p:nvSpPr>
        <p:spPr>
          <a:xfrm>
            <a:off x="265500" y="2845223"/>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4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indent="-317500" lvl="1" marL="914400" algn="l">
              <a:lnSpc>
                <a:spcPct val="115000"/>
              </a:lnSpc>
              <a:spcBef>
                <a:spcPts val="0"/>
              </a:spcBef>
              <a:spcAft>
                <a:spcPts val="0"/>
              </a:spcAft>
              <a:buClr>
                <a:schemeClr val="accent1"/>
              </a:buClr>
              <a:buSzPts val="1400"/>
              <a:buChar char="○"/>
              <a:defRPr>
                <a:solidFill>
                  <a:schemeClr val="accent1"/>
                </a:solidFill>
                <a:highlight>
                  <a:schemeClr val="lt1"/>
                </a:highlight>
              </a:defRPr>
            </a:lvl2pPr>
            <a:lvl3pPr indent="-317500" lvl="2" marL="1371600" algn="l">
              <a:lnSpc>
                <a:spcPct val="115000"/>
              </a:lnSpc>
              <a:spcBef>
                <a:spcPts val="0"/>
              </a:spcBef>
              <a:spcAft>
                <a:spcPts val="0"/>
              </a:spcAft>
              <a:buClr>
                <a:schemeClr val="accent1"/>
              </a:buClr>
              <a:buSzPts val="1400"/>
              <a:buChar char="■"/>
              <a:defRPr>
                <a:solidFill>
                  <a:schemeClr val="accent1"/>
                </a:solidFill>
                <a:highlight>
                  <a:schemeClr val="lt1"/>
                </a:highlight>
              </a:defRPr>
            </a:lvl3pPr>
            <a:lvl4pPr indent="-317500" lvl="3" marL="1828800" algn="l">
              <a:lnSpc>
                <a:spcPct val="115000"/>
              </a:lnSpc>
              <a:spcBef>
                <a:spcPts val="0"/>
              </a:spcBef>
              <a:spcAft>
                <a:spcPts val="0"/>
              </a:spcAft>
              <a:buClr>
                <a:schemeClr val="accent1"/>
              </a:buClr>
              <a:buSzPts val="1400"/>
              <a:buChar char="●"/>
              <a:defRPr>
                <a:solidFill>
                  <a:schemeClr val="accent1"/>
                </a:solidFill>
                <a:highlight>
                  <a:schemeClr val="lt1"/>
                </a:highlight>
              </a:defRPr>
            </a:lvl4pPr>
            <a:lvl5pPr indent="-317500" lvl="4" marL="2286000" algn="l">
              <a:lnSpc>
                <a:spcPct val="115000"/>
              </a:lnSpc>
              <a:spcBef>
                <a:spcPts val="0"/>
              </a:spcBef>
              <a:spcAft>
                <a:spcPts val="0"/>
              </a:spcAft>
              <a:buClr>
                <a:schemeClr val="accent1"/>
              </a:buClr>
              <a:buSzPts val="1400"/>
              <a:buChar char="○"/>
              <a:defRPr>
                <a:solidFill>
                  <a:schemeClr val="accent1"/>
                </a:solidFill>
                <a:highlight>
                  <a:schemeClr val="lt1"/>
                </a:highlight>
              </a:defRPr>
            </a:lvl5pPr>
            <a:lvl6pPr indent="-317500" lvl="5" marL="2743200" algn="l">
              <a:lnSpc>
                <a:spcPct val="115000"/>
              </a:lnSpc>
              <a:spcBef>
                <a:spcPts val="0"/>
              </a:spcBef>
              <a:spcAft>
                <a:spcPts val="0"/>
              </a:spcAft>
              <a:buClr>
                <a:schemeClr val="accent1"/>
              </a:buClr>
              <a:buSzPts val="1400"/>
              <a:buChar char="■"/>
              <a:defRPr>
                <a:solidFill>
                  <a:schemeClr val="accent1"/>
                </a:solidFill>
                <a:highlight>
                  <a:schemeClr val="lt1"/>
                </a:highlight>
              </a:defRPr>
            </a:lvl6pPr>
            <a:lvl7pPr indent="-317500" lvl="6" marL="3200400" algn="l">
              <a:lnSpc>
                <a:spcPct val="115000"/>
              </a:lnSpc>
              <a:spcBef>
                <a:spcPts val="0"/>
              </a:spcBef>
              <a:spcAft>
                <a:spcPts val="0"/>
              </a:spcAft>
              <a:buClr>
                <a:schemeClr val="accent1"/>
              </a:buClr>
              <a:buSzPts val="1400"/>
              <a:buChar char="●"/>
              <a:defRPr>
                <a:solidFill>
                  <a:schemeClr val="accent1"/>
                </a:solidFill>
                <a:highlight>
                  <a:schemeClr val="lt1"/>
                </a:highlight>
              </a:defRPr>
            </a:lvl7pPr>
            <a:lvl8pPr indent="-317500" lvl="7" marL="3657600" algn="l">
              <a:lnSpc>
                <a:spcPct val="115000"/>
              </a:lnSpc>
              <a:spcBef>
                <a:spcPts val="0"/>
              </a:spcBef>
              <a:spcAft>
                <a:spcPts val="0"/>
              </a:spcAft>
              <a:buClr>
                <a:schemeClr val="accent1"/>
              </a:buClr>
              <a:buSzPts val="1400"/>
              <a:buChar char="○"/>
              <a:defRPr>
                <a:solidFill>
                  <a:schemeClr val="accent1"/>
                </a:solidFill>
                <a:highlight>
                  <a:schemeClr val="lt1"/>
                </a:highlight>
              </a:defRPr>
            </a:lvl8pPr>
            <a:lvl9pPr indent="-317500" lvl="8" marL="4114800" algn="l">
              <a:lnSpc>
                <a:spcPct val="115000"/>
              </a:lnSpc>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1pPr>
            <a:lvl2pPr lvl="1"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2pPr>
            <a:lvl3pPr lvl="2"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3pPr>
            <a:lvl4pPr lvl="3"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4pPr>
            <a:lvl5pPr lvl="4"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5pPr>
            <a:lvl6pPr lvl="5"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6pPr>
            <a:lvl7pPr lvl="6"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7pPr>
            <a:lvl8pPr lvl="7"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8pPr>
            <a:lvl9pPr lvl="8" marR="0" rtl="0" algn="l">
              <a:lnSpc>
                <a:spcPct val="100000"/>
              </a:lnSpc>
              <a:spcBef>
                <a:spcPts val="0"/>
              </a:spcBef>
              <a:spcAft>
                <a:spcPts val="0"/>
              </a:spcAft>
              <a:buClr>
                <a:schemeClr val="accent1"/>
              </a:buClr>
              <a:buSzPts val="4200"/>
              <a:buFont typeface="Amatic SC"/>
              <a:buNone/>
              <a:defRPr b="1" i="0" sz="4200" u="none" cap="none" strike="noStrike">
                <a:solidFill>
                  <a:schemeClr val="accent1"/>
                </a:solidFill>
                <a:latin typeface="Amatic SC"/>
                <a:ea typeface="Amatic SC"/>
                <a:cs typeface="Amatic SC"/>
                <a:sym typeface="Amatic SC"/>
              </a:defRPr>
            </a:lvl9pPr>
          </a:lstStyle>
          <a:p/>
        </p:txBody>
      </p:sp>
      <p:sp>
        <p:nvSpPr>
          <p:cNvPr id="7" name="Google Shape;7;p4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omdena-latam-fake-news.herokuapp.com/"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9.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9.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5.jpg"/><Relationship Id="rId5" Type="http://schemas.openxmlformats.org/officeDocument/2006/relationships/image" Target="../media/image43.png"/><Relationship Id="rId6"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2.jpg"/><Relationship Id="rId5" Type="http://schemas.openxmlformats.org/officeDocument/2006/relationships/image" Target="../media/image40.jpg"/><Relationship Id="rId6" Type="http://schemas.openxmlformats.org/officeDocument/2006/relationships/image" Target="../media/image3.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jpg"/><Relationship Id="rId11" Type="http://schemas.openxmlformats.org/officeDocument/2006/relationships/image" Target="../media/image13.png"/><Relationship Id="rId10" Type="http://schemas.openxmlformats.org/officeDocument/2006/relationships/image" Target="../media/image14.jpg"/><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jpg"/><Relationship Id="rId8"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flickr.com/photos/x1brett/2291998206" TargetMode="External"/><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ruder.io/ml-highlights-2021/index.html#11retrievalaugmentation" TargetMode="External"/><Relationship Id="rId4" Type="http://schemas.openxmlformats.org/officeDocument/2006/relationships/hyperlink" Target="https://www.amazon.science/blog/acl-what-comes-next-for-natural-language-processing" TargetMode="External"/><Relationship Id="rId5" Type="http://schemas.openxmlformats.org/officeDocument/2006/relationships/hyperlink" Target="https://help.twitter.com/en/rules-and-policies/manipulated-media" TargetMode="External"/><Relationship Id="rId6" Type="http://schemas.openxmlformats.org/officeDocument/2006/relationships/hyperlink" Target="https://www.facebook.com/formedia/blog/working-to-stop-misinformation-and-false-news" TargetMode="External"/><Relationship Id="rId7" Type="http://schemas.openxmlformats.org/officeDocument/2006/relationships/hyperlink" Target="https://www.science.org/doi/10.1126/science.aap9559" TargetMode="External"/><Relationship Id="rId8" Type="http://schemas.openxmlformats.org/officeDocument/2006/relationships/hyperlink" Target="https://about.fb.com/wp-content/uploads/2018/10/fake-news-trend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hyperlink" Target="https://commons.wikimedia.org/wiki/File:LA_Express_Newspaper_Clipping.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ommons.wikimedia.org/wiki/File:LA_Express_Newspaper_Clipping.jpg"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55" name="Shape 55"/>
        <p:cNvGrpSpPr/>
        <p:nvPr/>
      </p:nvGrpSpPr>
      <p:grpSpPr>
        <a:xfrm>
          <a:off x="0" y="0"/>
          <a:ext cx="0" cy="0"/>
          <a:chOff x="0" y="0"/>
          <a:chExt cx="0" cy="0"/>
        </a:xfrm>
      </p:grpSpPr>
      <p:pic>
        <p:nvPicPr>
          <p:cNvPr id="56" name="Google Shape;56;p3"/>
          <p:cNvPicPr preferRelativeResize="0"/>
          <p:nvPr/>
        </p:nvPicPr>
        <p:blipFill rotWithShape="1">
          <a:blip r:embed="rId3">
            <a:alphaModFix/>
          </a:blip>
          <a:srcRect b="0" l="0" r="0" t="0"/>
          <a:stretch/>
        </p:blipFill>
        <p:spPr>
          <a:xfrm>
            <a:off x="6532275" y="1778586"/>
            <a:ext cx="2164750" cy="569975"/>
          </a:xfrm>
          <a:prstGeom prst="rect">
            <a:avLst/>
          </a:prstGeom>
          <a:noFill/>
          <a:ln>
            <a:noFill/>
          </a:ln>
        </p:spPr>
      </p:pic>
      <p:pic>
        <p:nvPicPr>
          <p:cNvPr id="57" name="Google Shape;57;p3"/>
          <p:cNvPicPr preferRelativeResize="0"/>
          <p:nvPr/>
        </p:nvPicPr>
        <p:blipFill rotWithShape="1">
          <a:blip r:embed="rId4">
            <a:alphaModFix/>
          </a:blip>
          <a:srcRect b="0" l="0" r="0" t="0"/>
          <a:stretch/>
        </p:blipFill>
        <p:spPr>
          <a:xfrm>
            <a:off x="446975" y="1679763"/>
            <a:ext cx="1203635" cy="838800"/>
          </a:xfrm>
          <a:prstGeom prst="rect">
            <a:avLst/>
          </a:prstGeom>
          <a:noFill/>
          <a:ln>
            <a:noFill/>
          </a:ln>
        </p:spPr>
      </p:pic>
      <p:pic>
        <p:nvPicPr>
          <p:cNvPr id="58" name="Google Shape;58;p3"/>
          <p:cNvPicPr preferRelativeResize="0"/>
          <p:nvPr/>
        </p:nvPicPr>
        <p:blipFill rotWithShape="1">
          <a:blip r:embed="rId5">
            <a:alphaModFix/>
          </a:blip>
          <a:srcRect b="0" l="0" r="0" t="0"/>
          <a:stretch/>
        </p:blipFill>
        <p:spPr>
          <a:xfrm>
            <a:off x="4731500" y="1581150"/>
            <a:ext cx="893625" cy="893625"/>
          </a:xfrm>
          <a:prstGeom prst="rect">
            <a:avLst/>
          </a:prstGeom>
          <a:noFill/>
          <a:ln>
            <a:noFill/>
          </a:ln>
        </p:spPr>
      </p:pic>
      <p:pic>
        <p:nvPicPr>
          <p:cNvPr id="59" name="Google Shape;59;p3"/>
          <p:cNvPicPr preferRelativeResize="0"/>
          <p:nvPr/>
        </p:nvPicPr>
        <p:blipFill rotWithShape="1">
          <a:blip r:embed="rId6">
            <a:alphaModFix/>
          </a:blip>
          <a:srcRect b="0" l="0" r="0" t="0"/>
          <a:stretch/>
        </p:blipFill>
        <p:spPr>
          <a:xfrm>
            <a:off x="2557750" y="1742975"/>
            <a:ext cx="1266606" cy="56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idx="1" type="body"/>
          </p:nvPr>
        </p:nvSpPr>
        <p:spPr>
          <a:xfrm>
            <a:off x="311700" y="1243500"/>
            <a:ext cx="8520600" cy="2321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solidFill>
                  <a:srgbClr val="222222"/>
                </a:solidFill>
              </a:rPr>
              <a:t>Below are some sample statistics for the highest performing model using Gradient Boost:</a:t>
            </a:r>
            <a:endParaRPr>
              <a:solidFill>
                <a:srgbClr val="222222"/>
              </a:solidFill>
            </a:endParaRPr>
          </a:p>
          <a:p>
            <a:pPr indent="0" lvl="0" marL="0" rtl="0" algn="l">
              <a:lnSpc>
                <a:spcPct val="115000"/>
              </a:lnSpc>
              <a:spcBef>
                <a:spcPts val="1200"/>
              </a:spcBef>
              <a:spcAft>
                <a:spcPts val="1200"/>
              </a:spcAft>
              <a:buSzPts val="1800"/>
              <a:buNone/>
            </a:pPr>
            <a:r>
              <a:t/>
            </a:r>
            <a:endParaRPr/>
          </a:p>
        </p:txBody>
      </p:sp>
      <p:sp>
        <p:nvSpPr>
          <p:cNvPr id="149" name="Google Shape;149;p1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Model Stats Cont.</a:t>
            </a:r>
            <a:endParaRPr sz="2400">
              <a:solidFill>
                <a:srgbClr val="3333D4"/>
              </a:solidFill>
              <a:latin typeface="Source Code Pro"/>
              <a:ea typeface="Source Code Pro"/>
              <a:cs typeface="Source Code Pro"/>
              <a:sym typeface="Source Code Pro"/>
            </a:endParaRPr>
          </a:p>
        </p:txBody>
      </p:sp>
      <p:pic>
        <p:nvPicPr>
          <p:cNvPr id="150" name="Google Shape;150;p10"/>
          <p:cNvPicPr preferRelativeResize="0"/>
          <p:nvPr/>
        </p:nvPicPr>
        <p:blipFill rotWithShape="1">
          <a:blip r:embed="rId3">
            <a:alphaModFix/>
          </a:blip>
          <a:srcRect b="0" l="0" r="0" t="0"/>
          <a:stretch/>
        </p:blipFill>
        <p:spPr>
          <a:xfrm>
            <a:off x="2324526" y="2144275"/>
            <a:ext cx="4494950" cy="1314450"/>
          </a:xfrm>
          <a:prstGeom prst="rect">
            <a:avLst/>
          </a:prstGeom>
          <a:noFill/>
          <a:ln>
            <a:noFill/>
          </a:ln>
        </p:spPr>
      </p:pic>
      <p:sp>
        <p:nvSpPr>
          <p:cNvPr id="151" name="Google Shape;151;p10"/>
          <p:cNvSpPr txBox="1"/>
          <p:nvPr/>
        </p:nvSpPr>
        <p:spPr>
          <a:xfrm>
            <a:off x="426200" y="3631575"/>
            <a:ext cx="8445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22222"/>
                </a:solidFill>
                <a:latin typeface="Source Code Pro"/>
                <a:ea typeface="Source Code Pro"/>
                <a:cs typeface="Source Code Pro"/>
                <a:sym typeface="Source Code Pro"/>
              </a:rPr>
              <a:t>With support from Omdena, we were able to secure a Google Colab Pro account that aided in model training time and with a 20% jump in accuracy.</a:t>
            </a:r>
            <a:endParaRPr b="0" i="0" sz="1800" u="none" cap="none" strike="noStrike">
              <a:solidFill>
                <a:srgbClr val="222222"/>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Code Pro"/>
              <a:ea typeface="Source Code Pro"/>
              <a:cs typeface="Source Code Pro"/>
              <a:sym typeface="Source Code Pro"/>
            </a:endParaRPr>
          </a:p>
        </p:txBody>
      </p:sp>
      <p:pic>
        <p:nvPicPr>
          <p:cNvPr id="152" name="Google Shape;152;p10"/>
          <p:cNvPicPr preferRelativeResize="0"/>
          <p:nvPr/>
        </p:nvPicPr>
        <p:blipFill rotWithShape="1">
          <a:blip r:embed="rId4">
            <a:alphaModFix/>
          </a:blip>
          <a:srcRect b="0" l="0" r="0" t="0"/>
          <a:stretch/>
        </p:blipFill>
        <p:spPr>
          <a:xfrm>
            <a:off x="6644375" y="212749"/>
            <a:ext cx="1962824" cy="83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nvSpPr>
        <p:spPr>
          <a:xfrm>
            <a:off x="2505750" y="4659925"/>
            <a:ext cx="481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ource Code Pro"/>
                <a:ea typeface="Source Code Pro"/>
                <a:cs typeface="Source Code Pro"/>
                <a:sym typeface="Source Code Pro"/>
              </a:rPr>
              <a:t>Link: </a:t>
            </a:r>
            <a:r>
              <a:rPr b="0" i="0" lang="en-GB" sz="1400" u="sng" cap="none" strike="noStrike">
                <a:solidFill>
                  <a:schemeClr val="hlink"/>
                </a:solidFill>
                <a:latin typeface="Source Code Pro"/>
                <a:ea typeface="Source Code Pro"/>
                <a:cs typeface="Source Code Pro"/>
                <a:sym typeface="Source Code Pro"/>
                <a:hlinkClick r:id="rId3"/>
              </a:rPr>
              <a:t>Politics Fake News Detector in LATAM</a:t>
            </a:r>
            <a:endParaRPr b="0" i="0" sz="1400" u="none" cap="none" strike="noStrike">
              <a:solidFill>
                <a:srgbClr val="000000"/>
              </a:solidFill>
              <a:latin typeface="Source Code Pro"/>
              <a:ea typeface="Source Code Pro"/>
              <a:cs typeface="Source Code Pro"/>
              <a:sym typeface="Source Code Pro"/>
            </a:endParaRPr>
          </a:p>
        </p:txBody>
      </p:sp>
      <p:pic>
        <p:nvPicPr>
          <p:cNvPr id="158" name="Google Shape;158;p11"/>
          <p:cNvPicPr preferRelativeResize="0"/>
          <p:nvPr/>
        </p:nvPicPr>
        <p:blipFill rotWithShape="1">
          <a:blip r:embed="rId4">
            <a:alphaModFix/>
          </a:blip>
          <a:srcRect b="4405" l="0" r="507" t="0"/>
          <a:stretch/>
        </p:blipFill>
        <p:spPr>
          <a:xfrm>
            <a:off x="720600" y="330150"/>
            <a:ext cx="7702800" cy="41630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GB" sz="2400">
                <a:solidFill>
                  <a:srgbClr val="3333D4"/>
                </a:solidFill>
                <a:latin typeface="Source Code Pro"/>
                <a:ea typeface="Source Code Pro"/>
                <a:cs typeface="Source Code Pro"/>
                <a:sym typeface="Source Code Pro"/>
              </a:rPr>
              <a:t>Competition</a:t>
            </a:r>
            <a:endParaRPr sz="2400">
              <a:solidFill>
                <a:srgbClr val="3333D4"/>
              </a:solidFill>
              <a:latin typeface="Source Code Pro"/>
              <a:ea typeface="Source Code Pro"/>
              <a:cs typeface="Source Code Pro"/>
              <a:sym typeface="Source Code Pro"/>
            </a:endParaRPr>
          </a:p>
        </p:txBody>
      </p:sp>
      <p:pic>
        <p:nvPicPr>
          <p:cNvPr id="164" name="Google Shape;164;p17"/>
          <p:cNvPicPr preferRelativeResize="0"/>
          <p:nvPr/>
        </p:nvPicPr>
        <p:blipFill rotWithShape="1">
          <a:blip r:embed="rId3">
            <a:alphaModFix/>
          </a:blip>
          <a:srcRect b="0" l="0" r="0" t="0"/>
          <a:stretch/>
        </p:blipFill>
        <p:spPr>
          <a:xfrm>
            <a:off x="3017100" y="1339700"/>
            <a:ext cx="3408975" cy="1007475"/>
          </a:xfrm>
          <a:prstGeom prst="rect">
            <a:avLst/>
          </a:prstGeom>
          <a:noFill/>
          <a:ln>
            <a:noFill/>
          </a:ln>
        </p:spPr>
      </p:pic>
      <p:pic>
        <p:nvPicPr>
          <p:cNvPr id="165" name="Google Shape;165;p17"/>
          <p:cNvPicPr preferRelativeResize="0"/>
          <p:nvPr/>
        </p:nvPicPr>
        <p:blipFill rotWithShape="1">
          <a:blip r:embed="rId4">
            <a:alphaModFix/>
          </a:blip>
          <a:srcRect b="0" l="0" r="0" t="0"/>
          <a:stretch/>
        </p:blipFill>
        <p:spPr>
          <a:xfrm>
            <a:off x="2058975" y="2848350"/>
            <a:ext cx="1559325" cy="1559325"/>
          </a:xfrm>
          <a:prstGeom prst="rect">
            <a:avLst/>
          </a:prstGeom>
          <a:noFill/>
          <a:ln>
            <a:noFill/>
          </a:ln>
        </p:spPr>
      </p:pic>
      <p:pic>
        <p:nvPicPr>
          <p:cNvPr id="166" name="Google Shape;166;p17"/>
          <p:cNvPicPr preferRelativeResize="0"/>
          <p:nvPr/>
        </p:nvPicPr>
        <p:blipFill rotWithShape="1">
          <a:blip r:embed="rId5">
            <a:alphaModFix/>
          </a:blip>
          <a:srcRect b="0" l="0" r="0" t="0"/>
          <a:stretch/>
        </p:blipFill>
        <p:spPr>
          <a:xfrm>
            <a:off x="5890976" y="3043450"/>
            <a:ext cx="1927776" cy="1084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94444"/>
              <a:buNone/>
            </a:pPr>
            <a:r>
              <a:rPr lang="en-GB" sz="2400">
                <a:solidFill>
                  <a:srgbClr val="3333D4"/>
                </a:solidFill>
                <a:latin typeface="Source Code Pro"/>
                <a:ea typeface="Source Code Pro"/>
                <a:cs typeface="Source Code Pro"/>
                <a:sym typeface="Source Code Pro"/>
              </a:rPr>
              <a:t>Outcomes of survey - </a:t>
            </a:r>
            <a:r>
              <a:rPr lang="en-GB" sz="1733">
                <a:solidFill>
                  <a:srgbClr val="3333D4"/>
                </a:solidFill>
                <a:latin typeface="Source Code Pro"/>
                <a:ea typeface="Source Code Pro"/>
                <a:cs typeface="Source Code Pro"/>
                <a:sym typeface="Source Code Pro"/>
              </a:rPr>
              <a:t>10 people asked &amp; 100% validate our ML outcome on fake news detection</a:t>
            </a:r>
            <a:endParaRPr sz="1733">
              <a:solidFill>
                <a:srgbClr val="3333D4"/>
              </a:solidFill>
              <a:latin typeface="Source Code Pro"/>
              <a:ea typeface="Source Code Pro"/>
              <a:cs typeface="Source Code Pro"/>
              <a:sym typeface="Source Code Pro"/>
            </a:endParaRPr>
          </a:p>
        </p:txBody>
      </p:sp>
      <p:sp>
        <p:nvSpPr>
          <p:cNvPr id="172" name="Google Shape;172;p12"/>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“Useful when doubts are present in news, articles or websites”.</a:t>
            </a:r>
            <a:endParaRPr/>
          </a:p>
          <a:p>
            <a:pPr indent="-342900" lvl="0" marL="457200" rtl="0" algn="l">
              <a:lnSpc>
                <a:spcPct val="115000"/>
              </a:lnSpc>
              <a:spcBef>
                <a:spcPts val="0"/>
              </a:spcBef>
              <a:spcAft>
                <a:spcPts val="0"/>
              </a:spcAft>
              <a:buSzPts val="1800"/>
              <a:buChar char="●"/>
            </a:pPr>
            <a:r>
              <a:rPr lang="en-GB"/>
              <a:t>“People could use it also for validating rumors in viral news”</a:t>
            </a:r>
            <a:endParaRPr/>
          </a:p>
          <a:p>
            <a:pPr indent="-342900" lvl="0" marL="457200" rtl="0" algn="l">
              <a:lnSpc>
                <a:spcPct val="115000"/>
              </a:lnSpc>
              <a:spcBef>
                <a:spcPts val="0"/>
              </a:spcBef>
              <a:spcAft>
                <a:spcPts val="0"/>
              </a:spcAft>
              <a:buSzPts val="1800"/>
              <a:buChar char="●"/>
            </a:pPr>
            <a:r>
              <a:rPr lang="en-GB"/>
              <a:t>Some respondents suggest to also use audio transcription and adapt it as a plugin in Google Chrome.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Next step proposal</a:t>
            </a:r>
            <a:endParaRPr sz="2400">
              <a:solidFill>
                <a:srgbClr val="3333D4"/>
              </a:solidFill>
              <a:latin typeface="Source Code Pro"/>
              <a:ea typeface="Source Code Pro"/>
              <a:cs typeface="Source Code Pro"/>
              <a:sym typeface="Source Code Pro"/>
            </a:endParaRPr>
          </a:p>
        </p:txBody>
      </p:sp>
      <p:pic>
        <p:nvPicPr>
          <p:cNvPr id="178" name="Google Shape;178;p13"/>
          <p:cNvPicPr preferRelativeResize="0"/>
          <p:nvPr/>
        </p:nvPicPr>
        <p:blipFill rotWithShape="1">
          <a:blip r:embed="rId3">
            <a:alphaModFix/>
          </a:blip>
          <a:srcRect b="24784" l="21005" r="22435" t="19138"/>
          <a:stretch/>
        </p:blipFill>
        <p:spPr>
          <a:xfrm>
            <a:off x="607550" y="2401125"/>
            <a:ext cx="690200" cy="737000"/>
          </a:xfrm>
          <a:prstGeom prst="rect">
            <a:avLst/>
          </a:prstGeom>
          <a:noFill/>
          <a:ln>
            <a:noFill/>
          </a:ln>
        </p:spPr>
      </p:pic>
      <p:sp>
        <p:nvSpPr>
          <p:cNvPr id="179" name="Google Shape;179;p13"/>
          <p:cNvSpPr/>
          <p:nvPr/>
        </p:nvSpPr>
        <p:spPr>
          <a:xfrm>
            <a:off x="1764625" y="2326525"/>
            <a:ext cx="909900" cy="88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Spanish NLP model</a:t>
            </a:r>
            <a:endParaRPr b="0" i="0" sz="1200" u="none" cap="none" strike="noStrike">
              <a:solidFill>
                <a:srgbClr val="000000"/>
              </a:solidFill>
              <a:latin typeface="Arial"/>
              <a:ea typeface="Arial"/>
              <a:cs typeface="Arial"/>
              <a:sym typeface="Arial"/>
            </a:endParaRPr>
          </a:p>
        </p:txBody>
      </p:sp>
      <p:cxnSp>
        <p:nvCxnSpPr>
          <p:cNvPr id="180" name="Google Shape;180;p13"/>
          <p:cNvCxnSpPr>
            <a:stCxn id="178" idx="3"/>
            <a:endCxn id="179" idx="1"/>
          </p:cNvCxnSpPr>
          <p:nvPr/>
        </p:nvCxnSpPr>
        <p:spPr>
          <a:xfrm>
            <a:off x="1297750" y="2769625"/>
            <a:ext cx="466800" cy="0"/>
          </a:xfrm>
          <a:prstGeom prst="straightConnector1">
            <a:avLst/>
          </a:prstGeom>
          <a:noFill/>
          <a:ln cap="flat" cmpd="sng" w="9525">
            <a:solidFill>
              <a:schemeClr val="dk2"/>
            </a:solidFill>
            <a:prstDash val="dash"/>
            <a:round/>
            <a:headEnd len="sm" w="sm" type="none"/>
            <a:tailEnd len="med" w="med" type="triangle"/>
          </a:ln>
        </p:spPr>
      </p:cxnSp>
      <p:cxnSp>
        <p:nvCxnSpPr>
          <p:cNvPr id="181" name="Google Shape;181;p13"/>
          <p:cNvCxnSpPr/>
          <p:nvPr/>
        </p:nvCxnSpPr>
        <p:spPr>
          <a:xfrm flipH="1">
            <a:off x="3022650" y="1633975"/>
            <a:ext cx="8100" cy="2271300"/>
          </a:xfrm>
          <a:prstGeom prst="straightConnector1">
            <a:avLst/>
          </a:prstGeom>
          <a:noFill/>
          <a:ln cap="flat" cmpd="sng" w="9525">
            <a:solidFill>
              <a:schemeClr val="dk2"/>
            </a:solidFill>
            <a:prstDash val="solid"/>
            <a:round/>
            <a:headEnd len="sm" w="sm" type="none"/>
            <a:tailEnd len="sm" w="sm" type="none"/>
          </a:ln>
        </p:spPr>
      </p:cxnSp>
      <p:pic>
        <p:nvPicPr>
          <p:cNvPr id="182" name="Google Shape;182;p13"/>
          <p:cNvPicPr preferRelativeResize="0"/>
          <p:nvPr/>
        </p:nvPicPr>
        <p:blipFill rotWithShape="1">
          <a:blip r:embed="rId4">
            <a:alphaModFix/>
          </a:blip>
          <a:srcRect b="0" l="0" r="0" t="0"/>
          <a:stretch/>
        </p:blipFill>
        <p:spPr>
          <a:xfrm>
            <a:off x="3378900" y="2126562"/>
            <a:ext cx="241401" cy="241401"/>
          </a:xfrm>
          <a:prstGeom prst="rect">
            <a:avLst/>
          </a:prstGeom>
          <a:noFill/>
          <a:ln>
            <a:noFill/>
          </a:ln>
        </p:spPr>
      </p:pic>
      <p:sp>
        <p:nvSpPr>
          <p:cNvPr id="183" name="Google Shape;183;p13"/>
          <p:cNvSpPr txBox="1"/>
          <p:nvPr/>
        </p:nvSpPr>
        <p:spPr>
          <a:xfrm>
            <a:off x="3711225" y="2061400"/>
            <a:ext cx="2168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Source Code Pro"/>
                <a:ea typeface="Source Code Pro"/>
                <a:cs typeface="Source Code Pro"/>
                <a:sym typeface="Source Code Pro"/>
              </a:rPr>
              <a:t>References to other sources</a:t>
            </a:r>
            <a:endParaRPr b="0" i="0" sz="1000" u="none" cap="none" strike="noStrike">
              <a:solidFill>
                <a:srgbClr val="000000"/>
              </a:solidFill>
              <a:latin typeface="Source Code Pro"/>
              <a:ea typeface="Source Code Pro"/>
              <a:cs typeface="Source Code Pro"/>
              <a:sym typeface="Source Code Pro"/>
            </a:endParaRPr>
          </a:p>
        </p:txBody>
      </p:sp>
      <p:pic>
        <p:nvPicPr>
          <p:cNvPr id="184" name="Google Shape;184;p13"/>
          <p:cNvPicPr preferRelativeResize="0"/>
          <p:nvPr/>
        </p:nvPicPr>
        <p:blipFill rotWithShape="1">
          <a:blip r:embed="rId4">
            <a:alphaModFix/>
          </a:blip>
          <a:srcRect b="0" l="0" r="0" t="0"/>
          <a:stretch/>
        </p:blipFill>
        <p:spPr>
          <a:xfrm>
            <a:off x="3378900" y="2555912"/>
            <a:ext cx="241401" cy="241401"/>
          </a:xfrm>
          <a:prstGeom prst="rect">
            <a:avLst/>
          </a:prstGeom>
          <a:noFill/>
          <a:ln>
            <a:noFill/>
          </a:ln>
        </p:spPr>
      </p:pic>
      <p:sp>
        <p:nvSpPr>
          <p:cNvPr id="185" name="Google Shape;185;p13"/>
          <p:cNvSpPr txBox="1"/>
          <p:nvPr/>
        </p:nvSpPr>
        <p:spPr>
          <a:xfrm>
            <a:off x="3711225" y="2490750"/>
            <a:ext cx="1990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Source Code Pro"/>
                <a:ea typeface="Source Code Pro"/>
                <a:cs typeface="Source Code Pro"/>
                <a:sym typeface="Source Code Pro"/>
              </a:rPr>
              <a:t>Fact Checker validation</a:t>
            </a:r>
            <a:endParaRPr b="0" i="0" sz="1000" u="none" cap="none" strike="noStrike">
              <a:solidFill>
                <a:srgbClr val="000000"/>
              </a:solidFill>
              <a:latin typeface="Source Code Pro"/>
              <a:ea typeface="Source Code Pro"/>
              <a:cs typeface="Source Code Pro"/>
              <a:sym typeface="Source Code Pro"/>
            </a:endParaRPr>
          </a:p>
        </p:txBody>
      </p:sp>
      <p:pic>
        <p:nvPicPr>
          <p:cNvPr id="186" name="Google Shape;186;p13"/>
          <p:cNvPicPr preferRelativeResize="0"/>
          <p:nvPr/>
        </p:nvPicPr>
        <p:blipFill rotWithShape="1">
          <a:blip r:embed="rId4">
            <a:alphaModFix/>
          </a:blip>
          <a:srcRect b="0" l="0" r="0" t="0"/>
          <a:stretch/>
        </p:blipFill>
        <p:spPr>
          <a:xfrm>
            <a:off x="3378900" y="3050437"/>
            <a:ext cx="241401" cy="241401"/>
          </a:xfrm>
          <a:prstGeom prst="rect">
            <a:avLst/>
          </a:prstGeom>
          <a:noFill/>
          <a:ln>
            <a:noFill/>
          </a:ln>
        </p:spPr>
      </p:pic>
      <p:sp>
        <p:nvSpPr>
          <p:cNvPr id="187" name="Google Shape;187;p13"/>
          <p:cNvSpPr txBox="1"/>
          <p:nvPr/>
        </p:nvSpPr>
        <p:spPr>
          <a:xfrm>
            <a:off x="3711225" y="2985275"/>
            <a:ext cx="2294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Source Code Pro"/>
                <a:ea typeface="Source Code Pro"/>
                <a:cs typeface="Source Code Pro"/>
                <a:sym typeface="Source Code Pro"/>
              </a:rPr>
              <a:t>What have other sites written about the same event/news</a:t>
            </a:r>
            <a:endParaRPr b="0" i="0" sz="1000" u="none" cap="none" strike="noStrike">
              <a:solidFill>
                <a:srgbClr val="000000"/>
              </a:solidFill>
              <a:latin typeface="Source Code Pro"/>
              <a:ea typeface="Source Code Pro"/>
              <a:cs typeface="Source Code Pro"/>
              <a:sym typeface="Source Code Pro"/>
            </a:endParaRPr>
          </a:p>
        </p:txBody>
      </p:sp>
      <p:cxnSp>
        <p:nvCxnSpPr>
          <p:cNvPr id="188" name="Google Shape;188;p13"/>
          <p:cNvCxnSpPr/>
          <p:nvPr/>
        </p:nvCxnSpPr>
        <p:spPr>
          <a:xfrm flipH="1">
            <a:off x="5835900" y="1633975"/>
            <a:ext cx="8100" cy="2271300"/>
          </a:xfrm>
          <a:prstGeom prst="straightConnector1">
            <a:avLst/>
          </a:prstGeom>
          <a:noFill/>
          <a:ln cap="flat" cmpd="sng" w="9525">
            <a:solidFill>
              <a:schemeClr val="dk2"/>
            </a:solidFill>
            <a:prstDash val="solid"/>
            <a:round/>
            <a:headEnd len="sm" w="sm" type="none"/>
            <a:tailEnd len="sm" w="sm" type="none"/>
          </a:ln>
        </p:spPr>
      </p:cxnSp>
      <p:pic>
        <p:nvPicPr>
          <p:cNvPr id="189" name="Google Shape;189;p13"/>
          <p:cNvPicPr preferRelativeResize="0"/>
          <p:nvPr/>
        </p:nvPicPr>
        <p:blipFill rotWithShape="1">
          <a:blip r:embed="rId5">
            <a:alphaModFix/>
          </a:blip>
          <a:srcRect b="12762" l="0" r="0" t="0"/>
          <a:stretch/>
        </p:blipFill>
        <p:spPr>
          <a:xfrm>
            <a:off x="8067525" y="2828224"/>
            <a:ext cx="466800" cy="439250"/>
          </a:xfrm>
          <a:prstGeom prst="rect">
            <a:avLst/>
          </a:prstGeom>
          <a:noFill/>
          <a:ln>
            <a:noFill/>
          </a:ln>
        </p:spPr>
      </p:pic>
      <p:pic>
        <p:nvPicPr>
          <p:cNvPr id="190" name="Google Shape;190;p13"/>
          <p:cNvPicPr preferRelativeResize="0"/>
          <p:nvPr/>
        </p:nvPicPr>
        <p:blipFill rotWithShape="1">
          <a:blip r:embed="rId6">
            <a:alphaModFix/>
          </a:blip>
          <a:srcRect b="36513" l="31511" r="31499" t="18865"/>
          <a:stretch/>
        </p:blipFill>
        <p:spPr>
          <a:xfrm>
            <a:off x="6290900" y="2577729"/>
            <a:ext cx="241400" cy="291221"/>
          </a:xfrm>
          <a:prstGeom prst="rect">
            <a:avLst/>
          </a:prstGeom>
          <a:noFill/>
          <a:ln>
            <a:noFill/>
          </a:ln>
        </p:spPr>
      </p:pic>
      <p:sp>
        <p:nvSpPr>
          <p:cNvPr id="191" name="Google Shape;191;p13"/>
          <p:cNvSpPr/>
          <p:nvPr/>
        </p:nvSpPr>
        <p:spPr>
          <a:xfrm>
            <a:off x="6211775" y="2553988"/>
            <a:ext cx="1990200" cy="338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3"/>
          <p:cNvSpPr txBox="1"/>
          <p:nvPr/>
        </p:nvSpPr>
        <p:spPr>
          <a:xfrm>
            <a:off x="6567725" y="2561788"/>
            <a:ext cx="1582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Source Code Pro"/>
                <a:ea typeface="Source Code Pro"/>
                <a:cs typeface="Source Code Pro"/>
                <a:sym typeface="Source Code Pro"/>
              </a:rPr>
              <a:t>Report as fake news</a:t>
            </a:r>
            <a:endParaRPr b="0" i="0" sz="900" u="none" cap="none" strike="noStrike">
              <a:solidFill>
                <a:srgbClr val="000000"/>
              </a:solidFill>
              <a:latin typeface="Source Code Pro"/>
              <a:ea typeface="Source Code Pro"/>
              <a:cs typeface="Source Code Pro"/>
              <a:sym typeface="Source Code Pro"/>
            </a:endParaRPr>
          </a:p>
        </p:txBody>
      </p:sp>
      <p:sp>
        <p:nvSpPr>
          <p:cNvPr id="193" name="Google Shape;193;p13"/>
          <p:cNvSpPr txBox="1"/>
          <p:nvPr/>
        </p:nvSpPr>
        <p:spPr>
          <a:xfrm>
            <a:off x="967150" y="1452450"/>
            <a:ext cx="1428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Dynamic AI Model</a:t>
            </a:r>
            <a:endParaRPr b="0" i="0" sz="1600" u="none" cap="none" strike="noStrike">
              <a:solidFill>
                <a:srgbClr val="000000"/>
              </a:solidFill>
              <a:latin typeface="Source Code Pro"/>
              <a:ea typeface="Source Code Pro"/>
              <a:cs typeface="Source Code Pro"/>
              <a:sym typeface="Source Code Pro"/>
            </a:endParaRPr>
          </a:p>
        </p:txBody>
      </p:sp>
      <p:sp>
        <p:nvSpPr>
          <p:cNvPr id="194" name="Google Shape;194;p13"/>
          <p:cNvSpPr txBox="1"/>
          <p:nvPr/>
        </p:nvSpPr>
        <p:spPr>
          <a:xfrm>
            <a:off x="3719338" y="1452463"/>
            <a:ext cx="129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Checklist</a:t>
            </a:r>
            <a:endParaRPr b="0" i="0" sz="1600" u="none" cap="none" strike="noStrike">
              <a:solidFill>
                <a:srgbClr val="000000"/>
              </a:solidFill>
              <a:latin typeface="Source Code Pro"/>
              <a:ea typeface="Source Code Pro"/>
              <a:cs typeface="Source Code Pro"/>
              <a:sym typeface="Source Code Pro"/>
            </a:endParaRPr>
          </a:p>
        </p:txBody>
      </p:sp>
      <p:sp>
        <p:nvSpPr>
          <p:cNvPr id="195" name="Google Shape;195;p13"/>
          <p:cNvSpPr txBox="1"/>
          <p:nvPr/>
        </p:nvSpPr>
        <p:spPr>
          <a:xfrm>
            <a:off x="6395231" y="1452438"/>
            <a:ext cx="19275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User suggestion</a:t>
            </a:r>
            <a:endParaRPr b="0" i="0" sz="16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Target solution</a:t>
            </a:r>
            <a:endParaRPr sz="2400">
              <a:solidFill>
                <a:srgbClr val="3333D4"/>
              </a:solidFill>
              <a:latin typeface="Source Code Pro"/>
              <a:ea typeface="Source Code Pro"/>
              <a:cs typeface="Source Code Pro"/>
              <a:sym typeface="Source Code Pro"/>
            </a:endParaRPr>
          </a:p>
        </p:txBody>
      </p:sp>
      <p:pic>
        <p:nvPicPr>
          <p:cNvPr id="201" name="Google Shape;201;p18"/>
          <p:cNvPicPr preferRelativeResize="0"/>
          <p:nvPr/>
        </p:nvPicPr>
        <p:blipFill rotWithShape="1">
          <a:blip r:embed="rId3">
            <a:alphaModFix/>
          </a:blip>
          <a:srcRect b="0" l="0" r="0" t="0"/>
          <a:stretch/>
        </p:blipFill>
        <p:spPr>
          <a:xfrm flipH="1">
            <a:off x="2616189" y="2204313"/>
            <a:ext cx="1348125" cy="893124"/>
          </a:xfrm>
          <a:prstGeom prst="rect">
            <a:avLst/>
          </a:prstGeom>
          <a:noFill/>
          <a:ln>
            <a:noFill/>
          </a:ln>
        </p:spPr>
      </p:pic>
      <p:pic>
        <p:nvPicPr>
          <p:cNvPr id="202" name="Google Shape;202;p18"/>
          <p:cNvPicPr preferRelativeResize="0"/>
          <p:nvPr/>
        </p:nvPicPr>
        <p:blipFill rotWithShape="1">
          <a:blip r:embed="rId4">
            <a:alphaModFix/>
          </a:blip>
          <a:srcRect b="23919" l="19536" r="23001" t="13198"/>
          <a:stretch/>
        </p:blipFill>
        <p:spPr>
          <a:xfrm>
            <a:off x="628075" y="1887263"/>
            <a:ext cx="1313575" cy="1527225"/>
          </a:xfrm>
          <a:prstGeom prst="rect">
            <a:avLst/>
          </a:prstGeom>
          <a:noFill/>
          <a:ln>
            <a:noFill/>
          </a:ln>
        </p:spPr>
      </p:pic>
      <p:sp>
        <p:nvSpPr>
          <p:cNvPr id="203" name="Google Shape;203;p18"/>
          <p:cNvSpPr/>
          <p:nvPr/>
        </p:nvSpPr>
        <p:spPr>
          <a:xfrm>
            <a:off x="4820650" y="1329450"/>
            <a:ext cx="3284100" cy="3244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18"/>
          <p:cNvCxnSpPr/>
          <p:nvPr/>
        </p:nvCxnSpPr>
        <p:spPr>
          <a:xfrm>
            <a:off x="4828550" y="1796325"/>
            <a:ext cx="3283800" cy="0"/>
          </a:xfrm>
          <a:prstGeom prst="straightConnector1">
            <a:avLst/>
          </a:prstGeom>
          <a:noFill/>
          <a:ln cap="flat" cmpd="sng" w="19050">
            <a:solidFill>
              <a:schemeClr val="dk2"/>
            </a:solidFill>
            <a:prstDash val="solid"/>
            <a:round/>
            <a:headEnd len="sm" w="sm" type="none"/>
            <a:tailEnd len="sm" w="sm" type="none"/>
          </a:ln>
        </p:spPr>
      </p:cxnSp>
      <p:sp>
        <p:nvSpPr>
          <p:cNvPr id="205" name="Google Shape;205;p18"/>
          <p:cNvSpPr txBox="1"/>
          <p:nvPr/>
        </p:nvSpPr>
        <p:spPr>
          <a:xfrm>
            <a:off x="4828550" y="1369050"/>
            <a:ext cx="2500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lang="en-GB" sz="1000">
                <a:latin typeface="Source Code Pro"/>
                <a:ea typeface="Source Code Pro"/>
                <a:cs typeface="Source Code Pro"/>
                <a:sym typeface="Source Code Pro"/>
              </a:rPr>
              <a:t>Validation’s</a:t>
            </a:r>
            <a:r>
              <a:rPr b="0" i="0" lang="en-GB" sz="1000" u="none" cap="none" strike="noStrike">
                <a:solidFill>
                  <a:srgbClr val="000000"/>
                </a:solidFill>
                <a:latin typeface="Source Code Pro"/>
                <a:ea typeface="Source Code Pro"/>
                <a:cs typeface="Source Code Pro"/>
                <a:sym typeface="Source Code Pro"/>
              </a:rPr>
              <a:t> news score: </a:t>
            </a:r>
            <a:r>
              <a:rPr b="1" i="0" lang="en-GB" sz="1000" u="none" cap="none" strike="noStrike">
                <a:solidFill>
                  <a:srgbClr val="6AA84F"/>
                </a:solidFill>
                <a:latin typeface="Source Code Pro"/>
                <a:ea typeface="Source Code Pro"/>
                <a:cs typeface="Source Code Pro"/>
                <a:sym typeface="Source Code Pro"/>
              </a:rPr>
              <a:t>Low</a:t>
            </a:r>
            <a:endParaRPr b="1" i="0" sz="1000" u="none" cap="none" strike="noStrike">
              <a:solidFill>
                <a:srgbClr val="6AA84F"/>
              </a:solidFill>
              <a:latin typeface="Source Code Pro"/>
              <a:ea typeface="Source Code Pro"/>
              <a:cs typeface="Source Code Pro"/>
              <a:sym typeface="Source Code Pro"/>
            </a:endParaRPr>
          </a:p>
        </p:txBody>
      </p:sp>
      <p:sp>
        <p:nvSpPr>
          <p:cNvPr id="206" name="Google Shape;206;p18"/>
          <p:cNvSpPr txBox="1"/>
          <p:nvPr/>
        </p:nvSpPr>
        <p:spPr>
          <a:xfrm>
            <a:off x="4828550" y="1838700"/>
            <a:ext cx="3030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Source Code Pro"/>
                <a:ea typeface="Source Code Pro"/>
                <a:cs typeface="Source Code Pro"/>
                <a:sym typeface="Source Code Pro"/>
              </a:rPr>
              <a:t>How did we get the score?</a:t>
            </a:r>
            <a:endParaRPr b="0" i="0" sz="1100" u="none" cap="none" strike="noStrike">
              <a:solidFill>
                <a:srgbClr val="000000"/>
              </a:solidFill>
              <a:latin typeface="Source Code Pro"/>
              <a:ea typeface="Source Code Pro"/>
              <a:cs typeface="Source Code Pro"/>
              <a:sym typeface="Source Code Pro"/>
            </a:endParaRPr>
          </a:p>
        </p:txBody>
      </p:sp>
      <p:sp>
        <p:nvSpPr>
          <p:cNvPr id="207" name="Google Shape;207;p18"/>
          <p:cNvSpPr/>
          <p:nvPr/>
        </p:nvSpPr>
        <p:spPr>
          <a:xfrm>
            <a:off x="5311250" y="2362575"/>
            <a:ext cx="2500500" cy="57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Source Code Pro"/>
                <a:ea typeface="Source Code Pro"/>
                <a:cs typeface="Source Code Pro"/>
                <a:sym typeface="Source Code Pro"/>
              </a:rPr>
              <a:t>The author included references to other sources to back up his/her claims.</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4994725" y="2603325"/>
            <a:ext cx="102900" cy="95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p:nvPr/>
        </p:nvSpPr>
        <p:spPr>
          <a:xfrm>
            <a:off x="5311238" y="3068875"/>
            <a:ext cx="2500500" cy="57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Source Code Pro"/>
                <a:ea typeface="Source Code Pro"/>
                <a:cs typeface="Source Code Pro"/>
                <a:sym typeface="Source Code Pro"/>
              </a:rPr>
              <a:t>Our AI model scored a  </a:t>
            </a:r>
            <a:r>
              <a:rPr b="1" i="0" lang="en-GB" sz="900" u="none" cap="none" strike="noStrike">
                <a:solidFill>
                  <a:srgbClr val="000000"/>
                </a:solidFill>
                <a:latin typeface="Source Code Pro"/>
                <a:ea typeface="Source Code Pro"/>
                <a:cs typeface="Source Code Pro"/>
                <a:sym typeface="Source Code Pro"/>
              </a:rPr>
              <a:t>low</a:t>
            </a:r>
            <a:r>
              <a:rPr b="0" i="0" lang="en-GB" sz="900" u="none" cap="none" strike="noStrike">
                <a:solidFill>
                  <a:srgbClr val="000000"/>
                </a:solidFill>
                <a:latin typeface="Source Code Pro"/>
                <a:ea typeface="Source Code Pro"/>
                <a:cs typeface="Source Code Pro"/>
                <a:sym typeface="Source Code Pro"/>
              </a:rPr>
              <a:t> probability of the news being fake.</a:t>
            </a:r>
            <a:endParaRPr b="0" i="0" sz="900" u="none" cap="none" strike="noStrike">
              <a:solidFill>
                <a:srgbClr val="000000"/>
              </a:solidFill>
              <a:latin typeface="Source Code Pro"/>
              <a:ea typeface="Source Code Pro"/>
              <a:cs typeface="Source Code Pro"/>
              <a:sym typeface="Source Code Pro"/>
            </a:endParaRPr>
          </a:p>
        </p:txBody>
      </p:sp>
      <p:sp>
        <p:nvSpPr>
          <p:cNvPr id="210" name="Google Shape;210;p18"/>
          <p:cNvSpPr/>
          <p:nvPr/>
        </p:nvSpPr>
        <p:spPr>
          <a:xfrm>
            <a:off x="4994713" y="3309625"/>
            <a:ext cx="102900" cy="95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8"/>
          <p:cNvSpPr txBox="1"/>
          <p:nvPr/>
        </p:nvSpPr>
        <p:spPr>
          <a:xfrm>
            <a:off x="6209500" y="3775175"/>
            <a:ext cx="50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ource Code Pro"/>
                <a:ea typeface="Source Code Pro"/>
                <a:cs typeface="Source Code Pro"/>
                <a:sym typeface="Source Code Pro"/>
              </a:rPr>
              <a:t>...</a:t>
            </a:r>
            <a:endParaRPr b="0" i="0" sz="1400" u="none" cap="none" strike="noStrike">
              <a:solidFill>
                <a:srgbClr val="000000"/>
              </a:solidFill>
              <a:latin typeface="Source Code Pro"/>
              <a:ea typeface="Source Code Pro"/>
              <a:cs typeface="Source Code Pro"/>
              <a:sym typeface="Source Code Pro"/>
            </a:endParaRPr>
          </a:p>
        </p:txBody>
      </p:sp>
      <p:sp>
        <p:nvSpPr>
          <p:cNvPr id="212" name="Google Shape;212;p18"/>
          <p:cNvSpPr txBox="1"/>
          <p:nvPr/>
        </p:nvSpPr>
        <p:spPr>
          <a:xfrm>
            <a:off x="4717700" y="693650"/>
            <a:ext cx="350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ource Code Pro"/>
                <a:ea typeface="Source Code Pro"/>
                <a:cs typeface="Source Code Pro"/>
                <a:sym typeface="Source Code Pro"/>
              </a:rPr>
              <a:t>Heuristics + Model = Prediction</a:t>
            </a:r>
            <a:endParaRPr b="0" i="0" sz="1400" u="none" cap="none" strike="noStrike">
              <a:solidFill>
                <a:srgbClr val="000000"/>
              </a:solidFill>
              <a:latin typeface="Source Code Pro"/>
              <a:ea typeface="Source Code Pro"/>
              <a:cs typeface="Source Code Pro"/>
              <a:sym typeface="Source Code Pro"/>
            </a:endParaRPr>
          </a:p>
        </p:txBody>
      </p:sp>
      <p:sp>
        <p:nvSpPr>
          <p:cNvPr id="213" name="Google Shape;213;p18"/>
          <p:cNvSpPr txBox="1"/>
          <p:nvPr/>
        </p:nvSpPr>
        <p:spPr>
          <a:xfrm>
            <a:off x="4928150" y="4207900"/>
            <a:ext cx="3084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GB" sz="900" u="sng" cap="none" strike="noStrike">
                <a:solidFill>
                  <a:srgbClr val="6FA8DC"/>
                </a:solidFill>
                <a:latin typeface="Source Code Pro"/>
                <a:ea typeface="Source Code Pro"/>
                <a:cs typeface="Source Code Pro"/>
                <a:sym typeface="Source Code Pro"/>
              </a:rPr>
              <a:t>Click to find out how to spot a fake news</a:t>
            </a:r>
            <a:endParaRPr b="0" i="0" sz="900" u="sng" cap="none" strike="noStrike">
              <a:solidFill>
                <a:srgbClr val="6FA8DC"/>
              </a:solidFill>
              <a:latin typeface="Source Code Pro"/>
              <a:ea typeface="Source Code Pro"/>
              <a:cs typeface="Source Code Pro"/>
              <a:sym typeface="Source Code Pro"/>
            </a:endParaRPr>
          </a:p>
        </p:txBody>
      </p:sp>
      <p:pic>
        <p:nvPicPr>
          <p:cNvPr id="214" name="Google Shape;214;p18"/>
          <p:cNvPicPr preferRelativeResize="0"/>
          <p:nvPr/>
        </p:nvPicPr>
        <p:blipFill rotWithShape="1">
          <a:blip r:embed="rId5">
            <a:alphaModFix/>
          </a:blip>
          <a:srcRect b="7011" l="0" r="0" t="0"/>
          <a:stretch/>
        </p:blipFill>
        <p:spPr>
          <a:xfrm>
            <a:off x="7659239" y="1399950"/>
            <a:ext cx="353512" cy="354000"/>
          </a:xfrm>
          <a:prstGeom prst="rect">
            <a:avLst/>
          </a:prstGeom>
          <a:noFill/>
          <a:ln>
            <a:noFill/>
          </a:ln>
        </p:spPr>
      </p:pic>
      <p:sp>
        <p:nvSpPr>
          <p:cNvPr id="215" name="Google Shape;215;p18"/>
          <p:cNvSpPr/>
          <p:nvPr/>
        </p:nvSpPr>
        <p:spPr>
          <a:xfrm>
            <a:off x="2098900" y="2472850"/>
            <a:ext cx="506400" cy="2454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8"/>
          <p:cNvSpPr/>
          <p:nvPr/>
        </p:nvSpPr>
        <p:spPr>
          <a:xfrm>
            <a:off x="3975225" y="2472850"/>
            <a:ext cx="506400" cy="245400"/>
          </a:xfrm>
          <a:prstGeom prst="rightArrow">
            <a:avLst>
              <a:gd fmla="val 50000" name="adj1"/>
              <a:gd fmla="val 5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Further actions and needed resources</a:t>
            </a:r>
            <a:endParaRPr sz="2400">
              <a:solidFill>
                <a:srgbClr val="3333D4"/>
              </a:solidFill>
              <a:latin typeface="Source Code Pro"/>
              <a:ea typeface="Source Code Pro"/>
              <a:cs typeface="Source Code Pro"/>
              <a:sym typeface="Source Code Pro"/>
            </a:endParaRPr>
          </a:p>
        </p:txBody>
      </p:sp>
      <p:sp>
        <p:nvSpPr>
          <p:cNvPr id="222" name="Google Shape;222;p14"/>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Big Data Gathering.</a:t>
            </a:r>
            <a:endParaRPr/>
          </a:p>
          <a:p>
            <a:pPr indent="-342900" lvl="0" marL="457200" rtl="0" algn="l">
              <a:lnSpc>
                <a:spcPct val="115000"/>
              </a:lnSpc>
              <a:spcBef>
                <a:spcPts val="0"/>
              </a:spcBef>
              <a:spcAft>
                <a:spcPts val="0"/>
              </a:spcAft>
              <a:buSzPts val="1800"/>
              <a:buChar char="●"/>
            </a:pPr>
            <a:r>
              <a:rPr lang="en-GB"/>
              <a:t>Research and experimentation on an AI model building.</a:t>
            </a:r>
            <a:endParaRPr/>
          </a:p>
          <a:p>
            <a:pPr indent="-342900" lvl="0" marL="457200" rtl="0" algn="l">
              <a:lnSpc>
                <a:spcPct val="115000"/>
              </a:lnSpc>
              <a:spcBef>
                <a:spcPts val="0"/>
              </a:spcBef>
              <a:spcAft>
                <a:spcPts val="0"/>
              </a:spcAft>
              <a:buSzPts val="1800"/>
              <a:buChar char="●"/>
            </a:pPr>
            <a:r>
              <a:rPr lang="en-GB"/>
              <a:t>Deployment with Cloud Resources.</a:t>
            </a:r>
            <a:endParaRPr/>
          </a:p>
          <a:p>
            <a:pPr indent="-342900" lvl="0" marL="457200" rtl="0" algn="l">
              <a:lnSpc>
                <a:spcPct val="115000"/>
              </a:lnSpc>
              <a:spcBef>
                <a:spcPts val="0"/>
              </a:spcBef>
              <a:spcAft>
                <a:spcPts val="0"/>
              </a:spcAft>
              <a:buSzPts val="1800"/>
              <a:buChar char="●"/>
            </a:pPr>
            <a:r>
              <a:rPr lang="en-GB"/>
              <a:t>Sustainable Business model for maintenance and constant improvement.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3886bc15c3_0_21"/>
          <p:cNvSpPr txBox="1"/>
          <p:nvPr>
            <p:ph type="title"/>
          </p:nvPr>
        </p:nvSpPr>
        <p:spPr>
          <a:xfrm>
            <a:off x="2071500" y="1627675"/>
            <a:ext cx="5001000" cy="801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5977"/>
              <a:t>News Veracity validator </a:t>
            </a:r>
            <a:endParaRPr sz="5977"/>
          </a:p>
          <a:p>
            <a:pPr indent="0" lvl="0" marL="0" rtl="0" algn="ctr">
              <a:spcBef>
                <a:spcPts val="0"/>
              </a:spcBef>
              <a:spcAft>
                <a:spcPts val="0"/>
              </a:spcAft>
              <a:buNone/>
            </a:pPr>
            <a:r>
              <a:rPr lang="en-GB"/>
              <a:t>- PHASE 1 -</a:t>
            </a:r>
            <a:endParaRPr/>
          </a:p>
        </p:txBody>
      </p:sp>
      <p:pic>
        <p:nvPicPr>
          <p:cNvPr id="228" name="Google Shape;228;g13886bc15c3_0_21"/>
          <p:cNvPicPr preferRelativeResize="0"/>
          <p:nvPr/>
        </p:nvPicPr>
        <p:blipFill rotWithShape="1">
          <a:blip r:embed="rId3">
            <a:alphaModFix/>
          </a:blip>
          <a:srcRect b="0" l="0" r="0" t="0"/>
          <a:stretch/>
        </p:blipFill>
        <p:spPr>
          <a:xfrm>
            <a:off x="6484425" y="578436"/>
            <a:ext cx="2164750" cy="569975"/>
          </a:xfrm>
          <a:prstGeom prst="rect">
            <a:avLst/>
          </a:prstGeom>
          <a:noFill/>
          <a:ln>
            <a:noFill/>
          </a:ln>
        </p:spPr>
      </p:pic>
      <p:pic>
        <p:nvPicPr>
          <p:cNvPr id="229" name="Google Shape;229;g13886bc15c3_0_21"/>
          <p:cNvPicPr preferRelativeResize="0"/>
          <p:nvPr/>
        </p:nvPicPr>
        <p:blipFill rotWithShape="1">
          <a:blip r:embed="rId4">
            <a:alphaModFix/>
          </a:blip>
          <a:srcRect b="0" l="0" r="0" t="0"/>
          <a:stretch/>
        </p:blipFill>
        <p:spPr>
          <a:xfrm>
            <a:off x="399125" y="479613"/>
            <a:ext cx="1203635" cy="838800"/>
          </a:xfrm>
          <a:prstGeom prst="rect">
            <a:avLst/>
          </a:prstGeom>
          <a:noFill/>
          <a:ln>
            <a:noFill/>
          </a:ln>
        </p:spPr>
      </p:pic>
      <p:pic>
        <p:nvPicPr>
          <p:cNvPr id="230" name="Google Shape;230;g13886bc15c3_0_21"/>
          <p:cNvPicPr preferRelativeResize="0"/>
          <p:nvPr/>
        </p:nvPicPr>
        <p:blipFill rotWithShape="1">
          <a:blip r:embed="rId5">
            <a:alphaModFix/>
          </a:blip>
          <a:srcRect b="0" l="0" r="0" t="0"/>
          <a:stretch/>
        </p:blipFill>
        <p:spPr>
          <a:xfrm>
            <a:off x="4683650" y="381000"/>
            <a:ext cx="893625" cy="893625"/>
          </a:xfrm>
          <a:prstGeom prst="rect">
            <a:avLst/>
          </a:prstGeom>
          <a:noFill/>
          <a:ln>
            <a:noFill/>
          </a:ln>
        </p:spPr>
      </p:pic>
      <p:pic>
        <p:nvPicPr>
          <p:cNvPr id="231" name="Google Shape;231;g13886bc15c3_0_21"/>
          <p:cNvPicPr preferRelativeResize="0"/>
          <p:nvPr/>
        </p:nvPicPr>
        <p:blipFill rotWithShape="1">
          <a:blip r:embed="rId6">
            <a:alphaModFix/>
          </a:blip>
          <a:srcRect b="0" l="0" r="0" t="0"/>
          <a:stretch/>
        </p:blipFill>
        <p:spPr>
          <a:xfrm>
            <a:off x="2509900" y="542825"/>
            <a:ext cx="1266606" cy="56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4b42de44ef_0_1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What’s a context engine?</a:t>
            </a:r>
            <a:endParaRPr/>
          </a:p>
        </p:txBody>
      </p:sp>
      <p:sp>
        <p:nvSpPr>
          <p:cNvPr id="237" name="Google Shape;237;g14b42de44ef_0_1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8" name="Google Shape;238;g14b42de44ef_0_10"/>
          <p:cNvPicPr preferRelativeResize="0"/>
          <p:nvPr/>
        </p:nvPicPr>
        <p:blipFill>
          <a:blip r:embed="rId3">
            <a:alphaModFix/>
          </a:blip>
          <a:stretch>
            <a:fillRect/>
          </a:stretch>
        </p:blipFill>
        <p:spPr>
          <a:xfrm>
            <a:off x="2202163" y="1093850"/>
            <a:ext cx="4739674" cy="401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b42de44ef_0_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g14b42de44ef_0_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5" name="Google Shape;245;g14b42de44ef_0_24"/>
          <p:cNvPicPr preferRelativeResize="0"/>
          <p:nvPr/>
        </p:nvPicPr>
        <p:blipFill>
          <a:blip r:embed="rId3">
            <a:alphaModFix/>
          </a:blip>
          <a:stretch>
            <a:fillRect/>
          </a:stretch>
        </p:blipFill>
        <p:spPr>
          <a:xfrm>
            <a:off x="706612" y="472437"/>
            <a:ext cx="7730775" cy="4198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63" name="Shape 63"/>
        <p:cNvGrpSpPr/>
        <p:nvPr/>
      </p:nvGrpSpPr>
      <p:grpSpPr>
        <a:xfrm>
          <a:off x="0" y="0"/>
          <a:ext cx="0" cy="0"/>
          <a:chOff x="0" y="0"/>
          <a:chExt cx="0" cy="0"/>
        </a:xfrm>
      </p:grpSpPr>
      <p:pic>
        <p:nvPicPr>
          <p:cNvPr id="64" name="Google Shape;64;g14b4dcfdb14_1_0"/>
          <p:cNvPicPr preferRelativeResize="0"/>
          <p:nvPr/>
        </p:nvPicPr>
        <p:blipFill rotWithShape="1">
          <a:blip r:embed="rId3">
            <a:alphaModFix/>
          </a:blip>
          <a:srcRect b="0" l="0" r="0" t="0"/>
          <a:stretch/>
        </p:blipFill>
        <p:spPr>
          <a:xfrm>
            <a:off x="6484425" y="578436"/>
            <a:ext cx="2164750" cy="569975"/>
          </a:xfrm>
          <a:prstGeom prst="rect">
            <a:avLst/>
          </a:prstGeom>
          <a:noFill/>
          <a:ln>
            <a:noFill/>
          </a:ln>
        </p:spPr>
      </p:pic>
      <p:pic>
        <p:nvPicPr>
          <p:cNvPr id="65" name="Google Shape;65;g14b4dcfdb14_1_0"/>
          <p:cNvPicPr preferRelativeResize="0"/>
          <p:nvPr/>
        </p:nvPicPr>
        <p:blipFill rotWithShape="1">
          <a:blip r:embed="rId4">
            <a:alphaModFix/>
          </a:blip>
          <a:srcRect b="0" l="0" r="0" t="0"/>
          <a:stretch/>
        </p:blipFill>
        <p:spPr>
          <a:xfrm>
            <a:off x="399125" y="479613"/>
            <a:ext cx="1203635" cy="838800"/>
          </a:xfrm>
          <a:prstGeom prst="rect">
            <a:avLst/>
          </a:prstGeom>
          <a:noFill/>
          <a:ln>
            <a:noFill/>
          </a:ln>
        </p:spPr>
      </p:pic>
      <p:pic>
        <p:nvPicPr>
          <p:cNvPr id="66" name="Google Shape;66;g14b4dcfdb14_1_0"/>
          <p:cNvPicPr preferRelativeResize="0"/>
          <p:nvPr/>
        </p:nvPicPr>
        <p:blipFill rotWithShape="1">
          <a:blip r:embed="rId5">
            <a:alphaModFix/>
          </a:blip>
          <a:srcRect b="0" l="0" r="0" t="0"/>
          <a:stretch/>
        </p:blipFill>
        <p:spPr>
          <a:xfrm>
            <a:off x="4683650" y="381000"/>
            <a:ext cx="893625" cy="893625"/>
          </a:xfrm>
          <a:prstGeom prst="rect">
            <a:avLst/>
          </a:prstGeom>
          <a:noFill/>
          <a:ln>
            <a:noFill/>
          </a:ln>
        </p:spPr>
      </p:pic>
      <p:pic>
        <p:nvPicPr>
          <p:cNvPr id="67" name="Google Shape;67;g14b4dcfdb14_1_0"/>
          <p:cNvPicPr preferRelativeResize="0"/>
          <p:nvPr/>
        </p:nvPicPr>
        <p:blipFill rotWithShape="1">
          <a:blip r:embed="rId6">
            <a:alphaModFix/>
          </a:blip>
          <a:srcRect b="0" l="0" r="0" t="0"/>
          <a:stretch/>
        </p:blipFill>
        <p:spPr>
          <a:xfrm>
            <a:off x="2509900" y="542825"/>
            <a:ext cx="1266606" cy="569975"/>
          </a:xfrm>
          <a:prstGeom prst="rect">
            <a:avLst/>
          </a:prstGeom>
          <a:noFill/>
          <a:ln>
            <a:noFill/>
          </a:ln>
        </p:spPr>
      </p:pic>
      <p:sp>
        <p:nvSpPr>
          <p:cNvPr id="68" name="Google Shape;68;g14b4dcfdb14_1_0"/>
          <p:cNvSpPr txBox="1"/>
          <p:nvPr/>
        </p:nvSpPr>
        <p:spPr>
          <a:xfrm>
            <a:off x="0" y="1814925"/>
            <a:ext cx="91440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GB" sz="2500" u="none" cap="none" strike="noStrike">
                <a:solidFill>
                  <a:srgbClr val="3333D4"/>
                </a:solidFill>
                <a:latin typeface="Source Code Pro"/>
                <a:ea typeface="Source Code Pro"/>
                <a:cs typeface="Source Code Pro"/>
                <a:sym typeface="Source Code Pro"/>
              </a:rPr>
              <a:t>Politics Fake News Detector in LATAM (Latin America)</a:t>
            </a:r>
            <a:endParaRPr b="1" i="0" sz="2500" u="none" cap="none" strike="noStrike">
              <a:solidFill>
                <a:srgbClr val="3333D4"/>
              </a:solidFill>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4b42de44ef_0_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a:t>
            </a:r>
            <a:r>
              <a:rPr lang="en-GB"/>
              <a:t>characteristics</a:t>
            </a:r>
            <a:endParaRPr/>
          </a:p>
        </p:txBody>
      </p:sp>
      <p:sp>
        <p:nvSpPr>
          <p:cNvPr id="251" name="Google Shape;251;g14b42de44ef_0_1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Arial"/>
              <a:buChar char="●"/>
            </a:pPr>
            <a:r>
              <a:rPr lang="en-GB">
                <a:solidFill>
                  <a:srgbClr val="000000"/>
                </a:solidFill>
                <a:latin typeface="Arial"/>
                <a:ea typeface="Arial"/>
                <a:cs typeface="Arial"/>
                <a:sym typeface="Arial"/>
              </a:rPr>
              <a:t>Contextualization engines can help people make sense of the information that they come across online by making ‘media literacy work’ less time-consuming.</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A “contextualize button” to push media to a contextualization engine could be built into everything — from social media and messaging apps to operating systems; a normal and expected part of software interfaces.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GB">
                <a:solidFill>
                  <a:srgbClr val="000000"/>
                </a:solidFill>
                <a:latin typeface="Arial"/>
                <a:ea typeface="Arial"/>
                <a:cs typeface="Arial"/>
                <a:sym typeface="Arial"/>
              </a:rPr>
              <a:t>New AI technology allows computers to </a:t>
            </a:r>
            <a:r>
              <a:rPr i="1" lang="en-GB">
                <a:solidFill>
                  <a:srgbClr val="000000"/>
                </a:solidFill>
                <a:latin typeface="Arial"/>
                <a:ea typeface="Arial"/>
                <a:cs typeface="Arial"/>
                <a:sym typeface="Arial"/>
              </a:rPr>
              <a:t>understand </a:t>
            </a:r>
            <a:r>
              <a:rPr lang="en-GB">
                <a:solidFill>
                  <a:srgbClr val="000000"/>
                </a:solidFill>
                <a:latin typeface="Arial"/>
                <a:ea typeface="Arial"/>
                <a:cs typeface="Arial"/>
                <a:sym typeface="Arial"/>
              </a:rPr>
              <a:t>media in ways that were not possible before, allowing contextualization engines to more effectively sort through information.</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3886bc15c3_0_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GOALs</a:t>
            </a:r>
            <a:endParaRPr/>
          </a:p>
        </p:txBody>
      </p:sp>
      <p:sp>
        <p:nvSpPr>
          <p:cNvPr id="257" name="Google Shape;257;g13886bc15c3_0_2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marR="101600" rtl="0" algn="just">
              <a:spcBef>
                <a:spcPts val="0"/>
              </a:spcBef>
              <a:spcAft>
                <a:spcPts val="0"/>
              </a:spcAft>
              <a:buClr>
                <a:srgbClr val="000000"/>
              </a:buClr>
              <a:buSzPts val="1800"/>
              <a:buFont typeface="Roboto"/>
              <a:buChar char="●"/>
            </a:pPr>
            <a:r>
              <a:rPr lang="en-GB">
                <a:solidFill>
                  <a:srgbClr val="000000"/>
                </a:solidFill>
                <a:latin typeface="Roboto"/>
                <a:ea typeface="Roboto"/>
                <a:cs typeface="Roboto"/>
                <a:sym typeface="Roboto"/>
              </a:rPr>
              <a:t>Research state-of-the-art models/algorithms of a context engine searcher. </a:t>
            </a:r>
            <a:endParaRPr>
              <a:solidFill>
                <a:srgbClr val="000000"/>
              </a:solidFill>
              <a:latin typeface="Roboto"/>
              <a:ea typeface="Roboto"/>
              <a:cs typeface="Roboto"/>
              <a:sym typeface="Roboto"/>
            </a:endParaRPr>
          </a:p>
          <a:p>
            <a:pPr indent="-342900" lvl="0" marL="457200" marR="101600" rtl="0" algn="just">
              <a:spcBef>
                <a:spcPts val="0"/>
              </a:spcBef>
              <a:spcAft>
                <a:spcPts val="0"/>
              </a:spcAft>
              <a:buClr>
                <a:srgbClr val="000000"/>
              </a:buClr>
              <a:buSzPts val="1800"/>
              <a:buFont typeface="Roboto"/>
              <a:buChar char="●"/>
            </a:pPr>
            <a:r>
              <a:rPr lang="en-GB">
                <a:solidFill>
                  <a:srgbClr val="000000"/>
                </a:solidFill>
                <a:latin typeface="Roboto"/>
                <a:ea typeface="Roboto"/>
                <a:cs typeface="Roboto"/>
                <a:sym typeface="Roboto"/>
              </a:rPr>
              <a:t>Implement the top context search models or algorithms.</a:t>
            </a:r>
            <a:endParaRPr>
              <a:solidFill>
                <a:srgbClr val="000000"/>
              </a:solidFill>
              <a:latin typeface="Roboto"/>
              <a:ea typeface="Roboto"/>
              <a:cs typeface="Roboto"/>
              <a:sym typeface="Roboto"/>
            </a:endParaRPr>
          </a:p>
          <a:p>
            <a:pPr indent="-342900" lvl="0" marL="457200" marR="101600" rtl="0" algn="just">
              <a:spcBef>
                <a:spcPts val="0"/>
              </a:spcBef>
              <a:spcAft>
                <a:spcPts val="0"/>
              </a:spcAft>
              <a:buClr>
                <a:srgbClr val="000000"/>
              </a:buClr>
              <a:buSzPts val="1800"/>
              <a:buFont typeface="Roboto"/>
              <a:buChar char="●"/>
            </a:pPr>
            <a:r>
              <a:rPr lang="en-GB">
                <a:solidFill>
                  <a:srgbClr val="000000"/>
                </a:solidFill>
                <a:latin typeface="Roboto"/>
                <a:ea typeface="Roboto"/>
                <a:cs typeface="Roboto"/>
                <a:sym typeface="Roboto"/>
              </a:rPr>
              <a:t>Automate a context search model/algorithm</a:t>
            </a:r>
            <a:endParaRPr>
              <a:solidFill>
                <a:srgbClr val="000000"/>
              </a:solidFill>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3886bc15c3_0_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TIMELINE &amp; WORKSHOPS</a:t>
            </a:r>
            <a:endParaRPr/>
          </a:p>
        </p:txBody>
      </p:sp>
      <p:pic>
        <p:nvPicPr>
          <p:cNvPr id="263" name="Google Shape;263;g13886bc15c3_0_32"/>
          <p:cNvPicPr preferRelativeResize="0"/>
          <p:nvPr/>
        </p:nvPicPr>
        <p:blipFill rotWithShape="1">
          <a:blip r:embed="rId3">
            <a:alphaModFix/>
          </a:blip>
          <a:srcRect b="0" l="0" r="635" t="0"/>
          <a:stretch/>
        </p:blipFill>
        <p:spPr>
          <a:xfrm>
            <a:off x="1117675" y="1283875"/>
            <a:ext cx="6864551" cy="3229800"/>
          </a:xfrm>
          <a:prstGeom prst="rect">
            <a:avLst/>
          </a:prstGeom>
          <a:noFill/>
          <a:ln>
            <a:noFill/>
          </a:ln>
        </p:spPr>
      </p:pic>
      <p:cxnSp>
        <p:nvCxnSpPr>
          <p:cNvPr id="264" name="Google Shape;264;g13886bc15c3_0_32"/>
          <p:cNvCxnSpPr/>
          <p:nvPr/>
        </p:nvCxnSpPr>
        <p:spPr>
          <a:xfrm flipH="1">
            <a:off x="1940100" y="925475"/>
            <a:ext cx="329100" cy="4983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g13886bc15c3_0_32"/>
          <p:cNvCxnSpPr/>
          <p:nvPr/>
        </p:nvCxnSpPr>
        <p:spPr>
          <a:xfrm flipH="1">
            <a:off x="3532775" y="916475"/>
            <a:ext cx="347100" cy="5163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g13886bc15c3_0_32"/>
          <p:cNvCxnSpPr/>
          <p:nvPr/>
        </p:nvCxnSpPr>
        <p:spPr>
          <a:xfrm flipH="1">
            <a:off x="5465150" y="925475"/>
            <a:ext cx="329100" cy="49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3886bc15c3_0_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EXPECTATIONS</a:t>
            </a:r>
            <a:endParaRPr/>
          </a:p>
        </p:txBody>
      </p:sp>
      <p:sp>
        <p:nvSpPr>
          <p:cNvPr id="272" name="Google Shape;272;g13886bc15c3_0_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Playground to try any idea, solution and other things than the current timeline.</a:t>
            </a:r>
            <a:endParaRPr/>
          </a:p>
          <a:p>
            <a:pPr indent="-342900" lvl="0" marL="457200" rtl="0" algn="l">
              <a:spcBef>
                <a:spcPts val="0"/>
              </a:spcBef>
              <a:spcAft>
                <a:spcPts val="0"/>
              </a:spcAft>
              <a:buSzPts val="1800"/>
              <a:buChar char="●"/>
            </a:pPr>
            <a:r>
              <a:rPr lang="en-GB"/>
              <a:t>Pretty pretty proactive (</a:t>
            </a:r>
            <a:r>
              <a:rPr lang="en-GB"/>
              <a:t>Propose any meeting, task/sub task or activity)</a:t>
            </a:r>
            <a:endParaRPr/>
          </a:p>
          <a:p>
            <a:pPr indent="-342900" lvl="0" marL="457200" rtl="0" algn="l">
              <a:spcBef>
                <a:spcPts val="0"/>
              </a:spcBef>
              <a:spcAft>
                <a:spcPts val="0"/>
              </a:spcAft>
              <a:buSzPts val="1800"/>
              <a:buChar char="●"/>
            </a:pPr>
            <a:r>
              <a:rPr lang="en-GB"/>
              <a:t>Read articles, bring updates, bring new ideas!.</a:t>
            </a:r>
            <a:endParaRPr/>
          </a:p>
          <a:p>
            <a:pPr indent="-342900" lvl="0" marL="457200" rtl="0" algn="l">
              <a:spcBef>
                <a:spcPts val="0"/>
              </a:spcBef>
              <a:spcAft>
                <a:spcPts val="0"/>
              </a:spcAft>
              <a:buSzPts val="1800"/>
              <a:buChar char="●"/>
            </a:pPr>
            <a:r>
              <a:rPr lang="en-GB"/>
              <a:t>Work with passion!! If it’s not fun, let’s talk how we can make it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3886bc15c3_0_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NEXT STEPS</a:t>
            </a:r>
            <a:endParaRPr/>
          </a:p>
        </p:txBody>
      </p:sp>
      <p:sp>
        <p:nvSpPr>
          <p:cNvPr id="278" name="Google Shape;278;g13886bc15c3_0_5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Slack</a:t>
            </a:r>
            <a:endParaRPr/>
          </a:p>
          <a:p>
            <a:pPr indent="0" lvl="0" marL="0" rtl="0" algn="l">
              <a:spcBef>
                <a:spcPts val="0"/>
              </a:spcBef>
              <a:spcAft>
                <a:spcPts val="0"/>
              </a:spcAft>
              <a:buNone/>
            </a:pPr>
            <a:r>
              <a:rPr lang="en-GB"/>
              <a:t>Github (Expected everyone to be already registered)</a:t>
            </a:r>
            <a:endParaRPr/>
          </a:p>
          <a:p>
            <a:pPr indent="0" lvl="0" marL="0" rtl="0" algn="l">
              <a:spcBef>
                <a:spcPts val="0"/>
              </a:spcBef>
              <a:spcAft>
                <a:spcPts val="0"/>
              </a:spcAft>
              <a:buNone/>
            </a:pPr>
            <a:r>
              <a:rPr lang="en-GB"/>
              <a:t>Task leads &amp; benefits</a:t>
            </a:r>
            <a:endParaRPr/>
          </a:p>
          <a:p>
            <a:pPr indent="0" lvl="0" marL="0" rtl="0" algn="l">
              <a:spcBef>
                <a:spcPts val="0"/>
              </a:spcBef>
              <a:spcAft>
                <a:spcPts val="0"/>
              </a:spcAft>
              <a:buNone/>
            </a:pPr>
            <a:r>
              <a:rPr lang="en-GB"/>
              <a:t>Weekly Meeting - &gt;</a:t>
            </a:r>
            <a:r>
              <a:rPr lang="en-GB"/>
              <a:t>Google Calendar</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82" name="Shape 282"/>
        <p:cNvGrpSpPr/>
        <p:nvPr/>
      </p:nvGrpSpPr>
      <p:grpSpPr>
        <a:xfrm>
          <a:off x="0" y="0"/>
          <a:ext cx="0" cy="0"/>
          <a:chOff x="0" y="0"/>
          <a:chExt cx="0" cy="0"/>
        </a:xfrm>
      </p:grpSpPr>
      <p:sp>
        <p:nvSpPr>
          <p:cNvPr id="283" name="Google Shape;283;p15"/>
          <p:cNvSpPr txBox="1"/>
          <p:nvPr>
            <p:ph type="ctrTitle"/>
          </p:nvPr>
        </p:nvSpPr>
        <p:spPr>
          <a:xfrm>
            <a:off x="460950" y="3958147"/>
            <a:ext cx="8222100" cy="83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GB" sz="2600">
                <a:solidFill>
                  <a:srgbClr val="F3F3F3"/>
                </a:solidFill>
                <a:latin typeface="Calibri"/>
                <a:ea typeface="Calibri"/>
                <a:cs typeface="Calibri"/>
                <a:sym typeface="Calibri"/>
              </a:rPr>
              <a:t>THANKS TO ALL!</a:t>
            </a:r>
            <a:endParaRPr sz="7910">
              <a:solidFill>
                <a:srgbClr val="F3F3F3"/>
              </a:solidFill>
              <a:latin typeface="Calibri"/>
              <a:ea typeface="Calibri"/>
              <a:cs typeface="Calibri"/>
              <a:sym typeface="Calibri"/>
            </a:endParaRPr>
          </a:p>
        </p:txBody>
      </p:sp>
      <p:pic>
        <p:nvPicPr>
          <p:cNvPr id="284" name="Google Shape;284;p15"/>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pic>
        <p:nvPicPr>
          <p:cNvPr id="285" name="Google Shape;285;p15"/>
          <p:cNvPicPr preferRelativeResize="0"/>
          <p:nvPr/>
        </p:nvPicPr>
        <p:blipFill rotWithShape="1">
          <a:blip r:embed="rId4">
            <a:alphaModFix/>
          </a:blip>
          <a:srcRect b="0" l="0" r="0" t="0"/>
          <a:stretch/>
        </p:blipFill>
        <p:spPr>
          <a:xfrm>
            <a:off x="400850" y="200913"/>
            <a:ext cx="1203635" cy="838800"/>
          </a:xfrm>
          <a:prstGeom prst="rect">
            <a:avLst/>
          </a:prstGeom>
          <a:noFill/>
          <a:ln>
            <a:noFill/>
          </a:ln>
        </p:spPr>
      </p:pic>
      <p:pic>
        <p:nvPicPr>
          <p:cNvPr id="286" name="Google Shape;286;p15"/>
          <p:cNvPicPr preferRelativeResize="0"/>
          <p:nvPr/>
        </p:nvPicPr>
        <p:blipFill rotWithShape="1">
          <a:blip r:embed="rId5">
            <a:alphaModFix/>
          </a:blip>
          <a:srcRect b="0" l="0" r="0" t="0"/>
          <a:stretch/>
        </p:blipFill>
        <p:spPr>
          <a:xfrm>
            <a:off x="4685375" y="102300"/>
            <a:ext cx="893625" cy="893625"/>
          </a:xfrm>
          <a:prstGeom prst="rect">
            <a:avLst/>
          </a:prstGeom>
          <a:noFill/>
          <a:ln>
            <a:noFill/>
          </a:ln>
        </p:spPr>
      </p:pic>
      <p:pic>
        <p:nvPicPr>
          <p:cNvPr id="287" name="Google Shape;287;p15"/>
          <p:cNvPicPr preferRelativeResize="0"/>
          <p:nvPr/>
        </p:nvPicPr>
        <p:blipFill rotWithShape="1">
          <a:blip r:embed="rId6">
            <a:alphaModFix/>
          </a:blip>
          <a:srcRect b="0" l="0" r="0" t="0"/>
          <a:stretch/>
        </p:blipFill>
        <p:spPr>
          <a:xfrm>
            <a:off x="2511625" y="264125"/>
            <a:ext cx="1266606" cy="569975"/>
          </a:xfrm>
          <a:prstGeom prst="rect">
            <a:avLst/>
          </a:prstGeom>
          <a:noFill/>
          <a:ln>
            <a:noFill/>
          </a:ln>
        </p:spPr>
      </p:pic>
      <p:pic>
        <p:nvPicPr>
          <p:cNvPr id="288" name="Google Shape;288;p15"/>
          <p:cNvPicPr preferRelativeResize="0"/>
          <p:nvPr/>
        </p:nvPicPr>
        <p:blipFill rotWithShape="1">
          <a:blip r:embed="rId7">
            <a:alphaModFix/>
          </a:blip>
          <a:srcRect b="0" l="0" r="0" t="0"/>
          <a:stretch/>
        </p:blipFill>
        <p:spPr>
          <a:xfrm>
            <a:off x="4752350" y="1382337"/>
            <a:ext cx="2515784" cy="569975"/>
          </a:xfrm>
          <a:prstGeom prst="rect">
            <a:avLst/>
          </a:prstGeom>
          <a:noFill/>
          <a:ln>
            <a:noFill/>
          </a:ln>
        </p:spPr>
      </p:pic>
      <p:pic>
        <p:nvPicPr>
          <p:cNvPr id="289" name="Google Shape;289;p15"/>
          <p:cNvPicPr preferRelativeResize="0"/>
          <p:nvPr/>
        </p:nvPicPr>
        <p:blipFill rotWithShape="1">
          <a:blip r:embed="rId8">
            <a:alphaModFix/>
          </a:blip>
          <a:srcRect b="0" l="0" r="0" t="0"/>
          <a:stretch/>
        </p:blipFill>
        <p:spPr>
          <a:xfrm>
            <a:off x="3352525" y="2338724"/>
            <a:ext cx="1962824" cy="838775"/>
          </a:xfrm>
          <a:prstGeom prst="rect">
            <a:avLst/>
          </a:prstGeom>
          <a:noFill/>
          <a:ln>
            <a:noFill/>
          </a:ln>
        </p:spPr>
      </p:pic>
      <p:pic>
        <p:nvPicPr>
          <p:cNvPr id="290" name="Google Shape;290;p15"/>
          <p:cNvPicPr preferRelativeResize="0"/>
          <p:nvPr/>
        </p:nvPicPr>
        <p:blipFill rotWithShape="1">
          <a:blip r:embed="rId9">
            <a:alphaModFix/>
          </a:blip>
          <a:srcRect b="0" l="0" r="0" t="0"/>
          <a:stretch/>
        </p:blipFill>
        <p:spPr>
          <a:xfrm>
            <a:off x="1604475" y="1311638"/>
            <a:ext cx="1965051" cy="7551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19"/>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Improving labeling guidelines</a:t>
            </a:r>
            <a:endParaRPr sz="2400">
              <a:solidFill>
                <a:srgbClr val="3333D4"/>
              </a:solidFill>
              <a:latin typeface="Source Code Pro"/>
              <a:ea typeface="Source Code Pro"/>
              <a:cs typeface="Source Code Pro"/>
              <a:sym typeface="Source Code Pro"/>
            </a:endParaRPr>
          </a:p>
        </p:txBody>
      </p:sp>
      <p:sp>
        <p:nvSpPr>
          <p:cNvPr id="296" name="Google Shape;296;p19"/>
          <p:cNvSpPr txBox="1"/>
          <p:nvPr>
            <p:ph idx="1" type="body"/>
          </p:nvPr>
        </p:nvSpPr>
        <p:spPr>
          <a:xfrm>
            <a:off x="1181015" y="2257925"/>
            <a:ext cx="6486600" cy="7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GB"/>
              <a:t>Is the content significantly and deceptively altered, manipulated, or fabricated?</a:t>
            </a:r>
            <a:endParaRPr/>
          </a:p>
        </p:txBody>
      </p:sp>
      <p:sp>
        <p:nvSpPr>
          <p:cNvPr id="297" name="Google Shape;297;p19"/>
          <p:cNvSpPr txBox="1"/>
          <p:nvPr/>
        </p:nvSpPr>
        <p:spPr>
          <a:xfrm>
            <a:off x="482700" y="1479750"/>
            <a:ext cx="4926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Source Code Pro"/>
                <a:ea typeface="Source Code Pro"/>
                <a:cs typeface="Source Code Pro"/>
                <a:sym typeface="Source Code Pro"/>
              </a:rPr>
              <a:t>From twitter Rules and Policies:</a:t>
            </a:r>
            <a:endParaRPr b="0" i="0" sz="1800" u="none" cap="none" strike="noStrike">
              <a:solidFill>
                <a:srgbClr val="000000"/>
              </a:solidFill>
              <a:latin typeface="Source Code Pro"/>
              <a:ea typeface="Source Code Pro"/>
              <a:cs typeface="Source Code Pro"/>
              <a:sym typeface="Source Code Pro"/>
            </a:endParaRPr>
          </a:p>
        </p:txBody>
      </p:sp>
      <p:pic>
        <p:nvPicPr>
          <p:cNvPr id="298" name="Google Shape;298;p19"/>
          <p:cNvPicPr preferRelativeResize="0"/>
          <p:nvPr/>
        </p:nvPicPr>
        <p:blipFill rotWithShape="1">
          <a:blip r:embed="rId3">
            <a:alphaModFix/>
          </a:blip>
          <a:srcRect b="0" l="0" r="0" t="0"/>
          <a:stretch/>
        </p:blipFill>
        <p:spPr>
          <a:xfrm>
            <a:off x="585576" y="2420238"/>
            <a:ext cx="303024" cy="303024"/>
          </a:xfrm>
          <a:prstGeom prst="rect">
            <a:avLst/>
          </a:prstGeom>
          <a:noFill/>
          <a:ln>
            <a:noFill/>
          </a:ln>
        </p:spPr>
      </p:pic>
      <p:sp>
        <p:nvSpPr>
          <p:cNvPr id="299" name="Google Shape;299;p19"/>
          <p:cNvSpPr txBox="1"/>
          <p:nvPr/>
        </p:nvSpPr>
        <p:spPr>
          <a:xfrm>
            <a:off x="229475" y="4739925"/>
            <a:ext cx="7264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Source Code Pro"/>
                <a:ea typeface="Source Code Pro"/>
                <a:cs typeface="Source Code Pro"/>
                <a:sym typeface="Source Code Pro"/>
              </a:rPr>
              <a:t>Source: https://help.twitter.com/en/rules-and-policies/manipulated-media</a:t>
            </a:r>
            <a:endParaRPr b="0" i="0" sz="1000" u="none" cap="none" strike="noStrike">
              <a:solidFill>
                <a:srgbClr val="000000"/>
              </a:solidFill>
              <a:latin typeface="Source Code Pro"/>
              <a:ea typeface="Source Code Pro"/>
              <a:cs typeface="Source Code Pro"/>
              <a:sym typeface="Source Code Pro"/>
            </a:endParaRPr>
          </a:p>
        </p:txBody>
      </p:sp>
      <p:sp>
        <p:nvSpPr>
          <p:cNvPr id="300" name="Google Shape;300;p19"/>
          <p:cNvSpPr txBox="1"/>
          <p:nvPr>
            <p:ph idx="1" type="body"/>
          </p:nvPr>
        </p:nvSpPr>
        <p:spPr>
          <a:xfrm>
            <a:off x="1181015" y="3266850"/>
            <a:ext cx="6486600" cy="7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GB"/>
              <a:t>Is the content shared in a deceptive manner or with false context?</a:t>
            </a:r>
            <a:endParaRPr/>
          </a:p>
        </p:txBody>
      </p:sp>
      <p:pic>
        <p:nvPicPr>
          <p:cNvPr id="301" name="Google Shape;301;p19"/>
          <p:cNvPicPr preferRelativeResize="0"/>
          <p:nvPr/>
        </p:nvPicPr>
        <p:blipFill rotWithShape="1">
          <a:blip r:embed="rId3">
            <a:alphaModFix/>
          </a:blip>
          <a:srcRect b="0" l="0" r="0" t="0"/>
          <a:stretch/>
        </p:blipFill>
        <p:spPr>
          <a:xfrm>
            <a:off x="585576" y="3482238"/>
            <a:ext cx="303024" cy="303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05" name="Shape 305"/>
        <p:cNvGrpSpPr/>
        <p:nvPr/>
      </p:nvGrpSpPr>
      <p:grpSpPr>
        <a:xfrm>
          <a:off x="0" y="0"/>
          <a:ext cx="0" cy="0"/>
          <a:chOff x="0" y="0"/>
          <a:chExt cx="0" cy="0"/>
        </a:xfrm>
      </p:grpSpPr>
      <p:sp>
        <p:nvSpPr>
          <p:cNvPr id="306" name="Google Shape;306;p20"/>
          <p:cNvSpPr txBox="1"/>
          <p:nvPr>
            <p:ph type="title"/>
          </p:nvPr>
        </p:nvSpPr>
        <p:spPr>
          <a:xfrm>
            <a:off x="304800" y="309350"/>
            <a:ext cx="3158100" cy="74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64609"/>
              <a:buNone/>
            </a:pPr>
            <a:r>
              <a:rPr lang="en-GB" sz="2700">
                <a:solidFill>
                  <a:srgbClr val="3333D4"/>
                </a:solidFill>
                <a:latin typeface="Source Code Pro"/>
                <a:ea typeface="Source Code Pro"/>
                <a:cs typeface="Source Code Pro"/>
                <a:sym typeface="Source Code Pro"/>
              </a:rPr>
              <a:t>Mentors/Speakers</a:t>
            </a:r>
            <a:endParaRPr sz="2700">
              <a:solidFill>
                <a:srgbClr val="3333D4"/>
              </a:solidFill>
              <a:latin typeface="Source Code Pro"/>
              <a:ea typeface="Source Code Pro"/>
              <a:cs typeface="Source Code Pro"/>
              <a:sym typeface="Source Code Pro"/>
            </a:endParaRPr>
          </a:p>
        </p:txBody>
      </p:sp>
      <p:pic>
        <p:nvPicPr>
          <p:cNvPr id="307" name="Google Shape;307;p20"/>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graphicFrame>
        <p:nvGraphicFramePr>
          <p:cNvPr id="308" name="Google Shape;308;p20"/>
          <p:cNvGraphicFramePr/>
          <p:nvPr/>
        </p:nvGraphicFramePr>
        <p:xfrm>
          <a:off x="817550" y="1718780"/>
          <a:ext cx="3000000" cy="3000000"/>
        </p:xfrm>
        <a:graphic>
          <a:graphicData uri="http://schemas.openxmlformats.org/drawingml/2006/table">
            <a:tbl>
              <a:tblPr>
                <a:noFill/>
                <a:tableStyleId>{E251E2F2-3859-4F7A-BDBB-FA00DE59596A}</a:tableStyleId>
              </a:tblPr>
              <a:tblGrid>
                <a:gridCol w="3619500"/>
                <a:gridCol w="3619500"/>
              </a:tblGrid>
              <a:tr h="301900">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1"/>
                          </a:solidFill>
                          <a:latin typeface="Source Code Pro"/>
                          <a:ea typeface="Source Code Pro"/>
                          <a:cs typeface="Source Code Pro"/>
                          <a:sym typeface="Source Code Pro"/>
                        </a:rPr>
                        <a:t>Data gathering</a:t>
                      </a:r>
                      <a:endParaRPr sz="1200" u="none" cap="none" strike="noStrike">
                        <a:latin typeface="Source Code Pro"/>
                        <a:ea typeface="Source Code Pro"/>
                        <a:cs typeface="Source Code Pro"/>
                        <a:sym typeface="Source Code Pr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1"/>
                          </a:solidFill>
                          <a:latin typeface="Source Code Pro"/>
                          <a:ea typeface="Source Code Pro"/>
                          <a:cs typeface="Source Code Pro"/>
                          <a:sym typeface="Source Code Pro"/>
                        </a:rPr>
                        <a:t>Topic Modeling and Modeling</a:t>
                      </a:r>
                      <a:endParaRPr b="1" sz="1200" u="none" cap="none" strike="noStrike">
                        <a:latin typeface="Source Code Pro"/>
                        <a:ea typeface="Source Code Pro"/>
                        <a:cs typeface="Source Code Pro"/>
                        <a:sym typeface="Source Code Pro"/>
                      </a:endParaRPr>
                    </a:p>
                  </a:txBody>
                  <a:tcPr marT="91425" marB="91425" marR="91425" marL="91425"/>
                </a:tc>
              </a:tr>
              <a:tr h="2023575">
                <a:tc>
                  <a:txBody>
                    <a:bodyPr/>
                    <a:lstStyle/>
                    <a:p>
                      <a:pPr indent="0" lvl="0" marL="0" marR="0" rtl="0" algn="ctr">
                        <a:lnSpc>
                          <a:spcPct val="100000"/>
                        </a:lnSpc>
                        <a:spcBef>
                          <a:spcPts val="0"/>
                        </a:spcBef>
                        <a:spcAft>
                          <a:spcPts val="0"/>
                        </a:spcAft>
                        <a:buClr>
                          <a:srgbClr val="000000"/>
                        </a:buClr>
                        <a:buSzPts val="1000"/>
                        <a:buFont typeface="Arial"/>
                        <a:buNone/>
                      </a:pPr>
                      <a:r>
                        <a:rPr lang="en-GB" sz="1000" u="none" cap="none" strike="noStrike">
                          <a:highlight>
                            <a:srgbClr val="FFFFFF"/>
                          </a:highlight>
                          <a:latin typeface="Source Code Pro"/>
                          <a:ea typeface="Source Code Pro"/>
                          <a:cs typeface="Source Code Pro"/>
                          <a:sym typeface="Source Code Pro"/>
                        </a:rPr>
                        <a:t>Anellee Nurkayeva</a:t>
                      </a:r>
                      <a:endParaRPr sz="1400" u="none" cap="none" strike="noStrike">
                        <a:latin typeface="Source Code Pro"/>
                        <a:ea typeface="Source Code Pro"/>
                        <a:cs typeface="Source Code Pro"/>
                        <a:sym typeface="Source Code Pr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GB" sz="1000" u="none" cap="none" strike="noStrike">
                          <a:highlight>
                            <a:srgbClr val="FFFFFF"/>
                          </a:highlight>
                          <a:latin typeface="Source Code Pro"/>
                          <a:ea typeface="Source Code Pro"/>
                          <a:cs typeface="Source Code Pro"/>
                          <a:sym typeface="Source Code Pro"/>
                        </a:rPr>
                        <a:t>Abhishek Singh Rathore</a:t>
                      </a:r>
                      <a:endParaRPr sz="1000" u="none" cap="none" strike="noStrike">
                        <a:highlight>
                          <a:srgbClr val="FFFFFF"/>
                        </a:highlight>
                        <a:latin typeface="Source Code Pro"/>
                        <a:ea typeface="Source Code Pro"/>
                        <a:cs typeface="Source Code Pro"/>
                        <a:sym typeface="Source Code Pro"/>
                      </a:endParaRPr>
                    </a:p>
                  </a:txBody>
                  <a:tcPr marT="91425" marB="91425" marR="91425" marL="91425"/>
                </a:tc>
              </a:tr>
            </a:tbl>
          </a:graphicData>
        </a:graphic>
      </p:graphicFrame>
      <p:pic>
        <p:nvPicPr>
          <p:cNvPr id="309" name="Google Shape;309;p20"/>
          <p:cNvPicPr preferRelativeResize="0"/>
          <p:nvPr/>
        </p:nvPicPr>
        <p:blipFill rotWithShape="1">
          <a:blip r:embed="rId4">
            <a:alphaModFix/>
          </a:blip>
          <a:srcRect b="0" l="0" r="0" t="0"/>
          <a:stretch/>
        </p:blipFill>
        <p:spPr>
          <a:xfrm>
            <a:off x="5668999" y="2457575"/>
            <a:ext cx="1191899" cy="1191899"/>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13" name="Shape 313"/>
        <p:cNvGrpSpPr/>
        <p:nvPr/>
      </p:nvGrpSpPr>
      <p:grpSpPr>
        <a:xfrm>
          <a:off x="0" y="0"/>
          <a:ext cx="0" cy="0"/>
          <a:chOff x="0" y="0"/>
          <a:chExt cx="0" cy="0"/>
        </a:xfrm>
      </p:grpSpPr>
      <p:sp>
        <p:nvSpPr>
          <p:cNvPr id="314" name="Google Shape;314;p21"/>
          <p:cNvSpPr txBox="1"/>
          <p:nvPr>
            <p:ph type="title"/>
          </p:nvPr>
        </p:nvSpPr>
        <p:spPr>
          <a:xfrm>
            <a:off x="280100" y="220238"/>
            <a:ext cx="3158100" cy="748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GB" sz="2700">
                <a:solidFill>
                  <a:srgbClr val="3333D4"/>
                </a:solidFill>
                <a:latin typeface="Calibri"/>
                <a:ea typeface="Calibri"/>
                <a:cs typeface="Calibri"/>
                <a:sym typeface="Calibri"/>
              </a:rPr>
              <a:t>Data Labellers</a:t>
            </a:r>
            <a:endParaRPr sz="2700">
              <a:solidFill>
                <a:srgbClr val="3333D4"/>
              </a:solidFill>
              <a:latin typeface="Calibri"/>
              <a:ea typeface="Calibri"/>
              <a:cs typeface="Calibri"/>
              <a:sym typeface="Calibri"/>
            </a:endParaRPr>
          </a:p>
        </p:txBody>
      </p:sp>
      <p:pic>
        <p:nvPicPr>
          <p:cNvPr id="315" name="Google Shape;315;p21"/>
          <p:cNvPicPr preferRelativeResize="0"/>
          <p:nvPr/>
        </p:nvPicPr>
        <p:blipFill rotWithShape="1">
          <a:blip r:embed="rId3">
            <a:alphaModFix/>
          </a:blip>
          <a:srcRect b="0" l="0" r="0" t="0"/>
          <a:stretch/>
        </p:blipFill>
        <p:spPr>
          <a:xfrm>
            <a:off x="6486150" y="309361"/>
            <a:ext cx="2164750" cy="569975"/>
          </a:xfrm>
          <a:prstGeom prst="rect">
            <a:avLst/>
          </a:prstGeom>
          <a:noFill/>
          <a:ln>
            <a:noFill/>
          </a:ln>
        </p:spPr>
      </p:pic>
      <p:sp>
        <p:nvSpPr>
          <p:cNvPr id="316" name="Google Shape;316;p21"/>
          <p:cNvSpPr txBox="1"/>
          <p:nvPr/>
        </p:nvSpPr>
        <p:spPr>
          <a:xfrm>
            <a:off x="669900" y="1882975"/>
            <a:ext cx="1354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Source Code Pro"/>
                <a:ea typeface="Source Code Pro"/>
                <a:cs typeface="Source Code Pro"/>
                <a:sym typeface="Source Code Pro"/>
              </a:rPr>
              <a:t>Juan Carlos Rivas </a:t>
            </a:r>
            <a:endParaRPr b="1" i="0" sz="1000" u="none" cap="none" strike="noStrike">
              <a:solidFill>
                <a:srgbClr val="000000"/>
              </a:solidFill>
              <a:latin typeface="Source Code Pro"/>
              <a:ea typeface="Source Code Pro"/>
              <a:cs typeface="Source Code Pro"/>
              <a:sym typeface="Source Code Pro"/>
            </a:endParaRPr>
          </a:p>
        </p:txBody>
      </p:sp>
      <p:sp>
        <p:nvSpPr>
          <p:cNvPr id="317" name="Google Shape;317;p21"/>
          <p:cNvSpPr txBox="1"/>
          <p:nvPr/>
        </p:nvSpPr>
        <p:spPr>
          <a:xfrm>
            <a:off x="2561949" y="1882975"/>
            <a:ext cx="1354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222222"/>
                </a:solidFill>
                <a:highlight>
                  <a:srgbClr val="FFFFFF"/>
                </a:highlight>
                <a:latin typeface="Source Code Pro"/>
                <a:ea typeface="Source Code Pro"/>
                <a:cs typeface="Source Code Pro"/>
                <a:sym typeface="Source Code Pro"/>
              </a:rPr>
              <a:t>Eugenis Villamizar</a:t>
            </a:r>
            <a:endParaRPr b="1" i="0" sz="1000" u="none" cap="none" strike="noStrike">
              <a:solidFill>
                <a:srgbClr val="000000"/>
              </a:solidFill>
              <a:latin typeface="Source Code Pro"/>
              <a:ea typeface="Source Code Pro"/>
              <a:cs typeface="Source Code Pro"/>
              <a:sym typeface="Source Code Pro"/>
            </a:endParaRPr>
          </a:p>
        </p:txBody>
      </p:sp>
      <p:sp>
        <p:nvSpPr>
          <p:cNvPr id="318" name="Google Shape;318;p21"/>
          <p:cNvSpPr txBox="1"/>
          <p:nvPr/>
        </p:nvSpPr>
        <p:spPr>
          <a:xfrm>
            <a:off x="4454000" y="1882975"/>
            <a:ext cx="1599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222222"/>
                </a:solidFill>
                <a:highlight>
                  <a:srgbClr val="FFFFFF"/>
                </a:highlight>
                <a:latin typeface="Source Code Pro"/>
                <a:ea typeface="Source Code Pro"/>
                <a:cs typeface="Source Code Pro"/>
                <a:sym typeface="Source Code Pro"/>
              </a:rPr>
              <a:t>Gilberto Nava Marcos</a:t>
            </a:r>
            <a:endParaRPr b="1" i="0" sz="1000" u="none" cap="none" strike="noStrike">
              <a:solidFill>
                <a:srgbClr val="000000"/>
              </a:solidFill>
              <a:latin typeface="Source Code Pro"/>
              <a:ea typeface="Source Code Pro"/>
              <a:cs typeface="Source Code Pro"/>
              <a:sym typeface="Source Code Pro"/>
            </a:endParaRPr>
          </a:p>
        </p:txBody>
      </p:sp>
      <p:sp>
        <p:nvSpPr>
          <p:cNvPr id="319" name="Google Shape;319;p21"/>
          <p:cNvSpPr txBox="1"/>
          <p:nvPr/>
        </p:nvSpPr>
        <p:spPr>
          <a:xfrm>
            <a:off x="6343446" y="1882975"/>
            <a:ext cx="187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222222"/>
                </a:solidFill>
                <a:highlight>
                  <a:srgbClr val="FFFFFF"/>
                </a:highlight>
                <a:latin typeface="Source Code Pro"/>
                <a:ea typeface="Source Code Pro"/>
                <a:cs typeface="Source Code Pro"/>
                <a:sym typeface="Source Code Pro"/>
              </a:rPr>
              <a:t>Ramón Iván Puón Meraz</a:t>
            </a:r>
            <a:endParaRPr b="1" i="0" sz="1000" u="none" cap="none" strike="noStrike">
              <a:solidFill>
                <a:srgbClr val="000000"/>
              </a:solidFill>
              <a:highlight>
                <a:srgbClr val="FFFFFF"/>
              </a:highlight>
              <a:latin typeface="Source Code Pro"/>
              <a:ea typeface="Source Code Pro"/>
              <a:cs typeface="Source Code Pro"/>
              <a:sym typeface="Source Code Pro"/>
            </a:endParaRPr>
          </a:p>
        </p:txBody>
      </p:sp>
      <p:pic>
        <p:nvPicPr>
          <p:cNvPr id="320" name="Google Shape;320;p21"/>
          <p:cNvPicPr preferRelativeResize="0"/>
          <p:nvPr/>
        </p:nvPicPr>
        <p:blipFill rotWithShape="1">
          <a:blip r:embed="rId4">
            <a:alphaModFix/>
          </a:blip>
          <a:srcRect b="0" l="19627" r="0" t="0"/>
          <a:stretch/>
        </p:blipFill>
        <p:spPr>
          <a:xfrm>
            <a:off x="477477" y="2571750"/>
            <a:ext cx="1739648" cy="1442651"/>
          </a:xfrm>
          <a:prstGeom prst="rect">
            <a:avLst/>
          </a:prstGeom>
          <a:noFill/>
          <a:ln>
            <a:noFill/>
          </a:ln>
        </p:spPr>
      </p:pic>
      <p:pic>
        <p:nvPicPr>
          <p:cNvPr id="321" name="Google Shape;321;p21"/>
          <p:cNvPicPr preferRelativeResize="0"/>
          <p:nvPr/>
        </p:nvPicPr>
        <p:blipFill rotWithShape="1">
          <a:blip r:embed="rId5">
            <a:alphaModFix/>
          </a:blip>
          <a:srcRect b="0" l="0" r="0" t="0"/>
          <a:stretch/>
        </p:blipFill>
        <p:spPr>
          <a:xfrm>
            <a:off x="4383675" y="2423238"/>
            <a:ext cx="1739651" cy="1739651"/>
          </a:xfrm>
          <a:prstGeom prst="rect">
            <a:avLst/>
          </a:prstGeom>
          <a:noFill/>
          <a:ln>
            <a:noFill/>
          </a:ln>
        </p:spPr>
      </p:pic>
      <p:pic>
        <p:nvPicPr>
          <p:cNvPr id="322" name="Google Shape;322;p21"/>
          <p:cNvPicPr preferRelativeResize="0"/>
          <p:nvPr/>
        </p:nvPicPr>
        <p:blipFill rotWithShape="1">
          <a:blip r:embed="rId6">
            <a:alphaModFix/>
          </a:blip>
          <a:srcRect b="0" l="0" r="0" t="0"/>
          <a:stretch/>
        </p:blipFill>
        <p:spPr>
          <a:xfrm>
            <a:off x="3408325" y="166950"/>
            <a:ext cx="2224401" cy="854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26" name="Shape 326"/>
        <p:cNvGrpSpPr/>
        <p:nvPr/>
      </p:nvGrpSpPr>
      <p:grpSpPr>
        <a:xfrm>
          <a:off x="0" y="0"/>
          <a:ext cx="0" cy="0"/>
          <a:chOff x="0" y="0"/>
          <a:chExt cx="0" cy="0"/>
        </a:xfrm>
      </p:grpSpPr>
      <p:sp>
        <p:nvSpPr>
          <p:cNvPr id="327" name="Google Shape;327;p22"/>
          <p:cNvSpPr txBox="1"/>
          <p:nvPr>
            <p:ph type="title"/>
          </p:nvPr>
        </p:nvSpPr>
        <p:spPr>
          <a:xfrm>
            <a:off x="304800" y="309350"/>
            <a:ext cx="3032700" cy="57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sz="2600">
                <a:solidFill>
                  <a:srgbClr val="3333D4"/>
                </a:solidFill>
                <a:latin typeface="Source Code Pro"/>
                <a:ea typeface="Source Code Pro"/>
                <a:cs typeface="Source Code Pro"/>
                <a:sym typeface="Source Code Pro"/>
              </a:rPr>
              <a:t>Chapter Leads</a:t>
            </a:r>
            <a:endParaRPr sz="2600">
              <a:solidFill>
                <a:srgbClr val="3333D4"/>
              </a:solidFill>
              <a:latin typeface="Source Code Pro"/>
              <a:ea typeface="Source Code Pro"/>
              <a:cs typeface="Source Code Pro"/>
              <a:sym typeface="Source Code Pro"/>
            </a:endParaRPr>
          </a:p>
        </p:txBody>
      </p:sp>
      <p:pic>
        <p:nvPicPr>
          <p:cNvPr id="328" name="Google Shape;328;p22"/>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
        <p:nvSpPr>
          <p:cNvPr id="329" name="Google Shape;329;p22"/>
          <p:cNvSpPr txBox="1"/>
          <p:nvPr/>
        </p:nvSpPr>
        <p:spPr>
          <a:xfrm>
            <a:off x="5914438" y="1074225"/>
            <a:ext cx="1266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latin typeface="Arial"/>
                <a:ea typeface="Arial"/>
                <a:cs typeface="Arial"/>
                <a:sym typeface="Arial"/>
              </a:rPr>
              <a:t>Miguel Correa</a:t>
            </a:r>
            <a:endParaRPr b="1" i="0" sz="1400" u="none" cap="none" strike="noStrike">
              <a:solidFill>
                <a:schemeClr val="accent1"/>
              </a:solidFill>
              <a:latin typeface="Arial"/>
              <a:ea typeface="Arial"/>
              <a:cs typeface="Arial"/>
              <a:sym typeface="Arial"/>
            </a:endParaRPr>
          </a:p>
        </p:txBody>
      </p:sp>
      <p:sp>
        <p:nvSpPr>
          <p:cNvPr id="330" name="Google Shape;330;p22"/>
          <p:cNvSpPr txBox="1"/>
          <p:nvPr/>
        </p:nvSpPr>
        <p:spPr>
          <a:xfrm>
            <a:off x="1769012" y="1109038"/>
            <a:ext cx="13323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latin typeface="Arial"/>
                <a:ea typeface="Arial"/>
                <a:cs typeface="Arial"/>
                <a:sym typeface="Arial"/>
              </a:rPr>
              <a:t>Giancarlo Pablo</a:t>
            </a:r>
            <a:endParaRPr b="1" i="0" sz="1400" u="none" cap="none" strike="noStrike">
              <a:solidFill>
                <a:schemeClr val="accent1"/>
              </a:solidFill>
              <a:latin typeface="Arial"/>
              <a:ea typeface="Arial"/>
              <a:cs typeface="Arial"/>
              <a:sym typeface="Arial"/>
            </a:endParaRPr>
          </a:p>
        </p:txBody>
      </p:sp>
      <p:pic>
        <p:nvPicPr>
          <p:cNvPr id="331" name="Google Shape;331;p22"/>
          <p:cNvPicPr preferRelativeResize="0"/>
          <p:nvPr/>
        </p:nvPicPr>
        <p:blipFill rotWithShape="1">
          <a:blip r:embed="rId4">
            <a:alphaModFix/>
          </a:blip>
          <a:srcRect b="0" l="0" r="0" t="0"/>
          <a:stretch/>
        </p:blipFill>
        <p:spPr>
          <a:xfrm>
            <a:off x="5384263" y="1689813"/>
            <a:ext cx="2224675" cy="2224675"/>
          </a:xfrm>
          <a:prstGeom prst="rect">
            <a:avLst/>
          </a:prstGeom>
          <a:noFill/>
          <a:ln>
            <a:noFill/>
          </a:ln>
          <a:effectLst>
            <a:outerShdw blurRad="57150" rotWithShape="0" algn="bl" dir="5400000" dist="19050">
              <a:srgbClr val="000000">
                <a:alpha val="49803"/>
              </a:srgbClr>
            </a:outerShdw>
          </a:effectLst>
        </p:spPr>
      </p:pic>
      <p:pic>
        <p:nvPicPr>
          <p:cNvPr id="332" name="Google Shape;332;p22"/>
          <p:cNvPicPr preferRelativeResize="0"/>
          <p:nvPr/>
        </p:nvPicPr>
        <p:blipFill rotWithShape="1">
          <a:blip r:embed="rId5">
            <a:alphaModFix/>
          </a:blip>
          <a:srcRect b="0" l="0" r="0" t="0"/>
          <a:stretch/>
        </p:blipFill>
        <p:spPr>
          <a:xfrm>
            <a:off x="1322800" y="1724638"/>
            <a:ext cx="2224663" cy="2224663"/>
          </a:xfrm>
          <a:prstGeom prst="rect">
            <a:avLst/>
          </a:prstGeom>
          <a:noFill/>
          <a:ln>
            <a:noFill/>
          </a:ln>
          <a:effectLst>
            <a:outerShdw blurRad="57150" rotWithShape="0" algn="bl" dir="5400000" dist="19050">
              <a:srgbClr val="000000">
                <a:alpha val="49803"/>
              </a:srgbClr>
            </a:outerShdw>
          </a:effectLst>
        </p:spPr>
      </p:pic>
      <p:pic>
        <p:nvPicPr>
          <p:cNvPr id="333" name="Google Shape;333;p22"/>
          <p:cNvPicPr preferRelativeResize="0"/>
          <p:nvPr/>
        </p:nvPicPr>
        <p:blipFill rotWithShape="1">
          <a:blip r:embed="rId6">
            <a:alphaModFix/>
          </a:blip>
          <a:srcRect b="0" l="0" r="0" t="0"/>
          <a:stretch/>
        </p:blipFill>
        <p:spPr>
          <a:xfrm>
            <a:off x="6100925" y="4137788"/>
            <a:ext cx="893625" cy="893625"/>
          </a:xfrm>
          <a:prstGeom prst="rect">
            <a:avLst/>
          </a:prstGeom>
          <a:noFill/>
          <a:ln>
            <a:noFill/>
          </a:ln>
        </p:spPr>
      </p:pic>
      <p:pic>
        <p:nvPicPr>
          <p:cNvPr id="334" name="Google Shape;334;p22"/>
          <p:cNvPicPr preferRelativeResize="0"/>
          <p:nvPr/>
        </p:nvPicPr>
        <p:blipFill rotWithShape="1">
          <a:blip r:embed="rId7">
            <a:alphaModFix/>
          </a:blip>
          <a:srcRect b="0" l="0" r="0" t="0"/>
          <a:stretch/>
        </p:blipFill>
        <p:spPr>
          <a:xfrm>
            <a:off x="1801838" y="4299625"/>
            <a:ext cx="1266606" cy="56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2"/>
          <p:cNvSpPr txBox="1"/>
          <p:nvPr>
            <p:ph type="title"/>
          </p:nvPr>
        </p:nvSpPr>
        <p:spPr>
          <a:xfrm>
            <a:off x="304800" y="309350"/>
            <a:ext cx="3032700" cy="57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GB" sz="2600">
                <a:solidFill>
                  <a:srgbClr val="3333D4"/>
                </a:solidFill>
                <a:latin typeface="Source Code Pro"/>
                <a:ea typeface="Source Code Pro"/>
                <a:cs typeface="Source Code Pro"/>
                <a:sym typeface="Source Code Pro"/>
              </a:rPr>
              <a:t>Participants</a:t>
            </a:r>
            <a:endParaRPr sz="2600">
              <a:solidFill>
                <a:srgbClr val="3333D4"/>
              </a:solidFill>
              <a:latin typeface="Source Code Pro"/>
              <a:ea typeface="Source Code Pro"/>
              <a:cs typeface="Source Code Pro"/>
              <a:sym typeface="Source Code Pro"/>
            </a:endParaRPr>
          </a:p>
        </p:txBody>
      </p:sp>
      <p:pic>
        <p:nvPicPr>
          <p:cNvPr id="74" name="Google Shape;74;p2"/>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
        <p:nvSpPr>
          <p:cNvPr id="75" name="Google Shape;75;p2"/>
          <p:cNvSpPr txBox="1"/>
          <p:nvPr/>
        </p:nvSpPr>
        <p:spPr>
          <a:xfrm>
            <a:off x="1810900" y="1285375"/>
            <a:ext cx="1841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accent1"/>
                </a:solidFill>
                <a:latin typeface="Arial"/>
                <a:ea typeface="Arial"/>
                <a:cs typeface="Arial"/>
                <a:sym typeface="Arial"/>
              </a:rPr>
              <a:t>Andrés Pitta</a:t>
            </a:r>
            <a:endParaRPr b="1" i="0" sz="1000" u="none" cap="none" strike="noStrike">
              <a:solidFill>
                <a:schemeClr val="accent1"/>
              </a:solidFill>
              <a:latin typeface="Arial"/>
              <a:ea typeface="Arial"/>
              <a:cs typeface="Arial"/>
              <a:sym typeface="Arial"/>
            </a:endParaRPr>
          </a:p>
        </p:txBody>
      </p:sp>
      <p:sp>
        <p:nvSpPr>
          <p:cNvPr id="76" name="Google Shape;76;p2"/>
          <p:cNvSpPr txBox="1"/>
          <p:nvPr/>
        </p:nvSpPr>
        <p:spPr>
          <a:xfrm>
            <a:off x="3652600" y="1285375"/>
            <a:ext cx="13323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accent1"/>
                </a:solidFill>
                <a:latin typeface="Arial"/>
                <a:ea typeface="Arial"/>
                <a:cs typeface="Arial"/>
                <a:sym typeface="Arial"/>
              </a:rPr>
              <a:t>Brandon Copeland </a:t>
            </a:r>
            <a:endParaRPr b="1" i="0" sz="1000" u="none" cap="none" strike="noStrike">
              <a:solidFill>
                <a:schemeClr val="accent1"/>
              </a:solidFill>
              <a:latin typeface="Arial"/>
              <a:ea typeface="Arial"/>
              <a:cs typeface="Arial"/>
              <a:sym typeface="Arial"/>
            </a:endParaRPr>
          </a:p>
        </p:txBody>
      </p:sp>
      <p:pic>
        <p:nvPicPr>
          <p:cNvPr id="77" name="Google Shape;77;p2"/>
          <p:cNvPicPr preferRelativeResize="0"/>
          <p:nvPr/>
        </p:nvPicPr>
        <p:blipFill rotWithShape="1">
          <a:blip r:embed="rId4">
            <a:alphaModFix/>
          </a:blip>
          <a:srcRect b="0" l="0" r="0" t="0"/>
          <a:stretch/>
        </p:blipFill>
        <p:spPr>
          <a:xfrm>
            <a:off x="3852787" y="1625200"/>
            <a:ext cx="902942" cy="1203949"/>
          </a:xfrm>
          <a:prstGeom prst="rect">
            <a:avLst/>
          </a:prstGeom>
          <a:noFill/>
          <a:ln>
            <a:noFill/>
          </a:ln>
          <a:effectLst>
            <a:outerShdw blurRad="57150" rotWithShape="0" algn="bl" dir="5400000" dist="19050">
              <a:srgbClr val="000000">
                <a:alpha val="49803"/>
              </a:srgbClr>
            </a:outerShdw>
          </a:effectLst>
        </p:spPr>
      </p:pic>
      <p:sp>
        <p:nvSpPr>
          <p:cNvPr id="78" name="Google Shape;78;p2"/>
          <p:cNvSpPr txBox="1"/>
          <p:nvPr/>
        </p:nvSpPr>
        <p:spPr>
          <a:xfrm>
            <a:off x="533150" y="3061675"/>
            <a:ext cx="1354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Arial"/>
                <a:ea typeface="Arial"/>
                <a:cs typeface="Arial"/>
                <a:sym typeface="Arial"/>
              </a:rPr>
              <a:t>Isaac Rodríguez </a:t>
            </a:r>
            <a:endParaRPr b="1" i="0" sz="1000" u="none" cap="none" strike="noStrike">
              <a:solidFill>
                <a:srgbClr val="000000"/>
              </a:solidFill>
              <a:latin typeface="Arial"/>
              <a:ea typeface="Arial"/>
              <a:cs typeface="Arial"/>
              <a:sym typeface="Arial"/>
            </a:endParaRPr>
          </a:p>
        </p:txBody>
      </p:sp>
      <p:sp>
        <p:nvSpPr>
          <p:cNvPr id="79" name="Google Shape;79;p2"/>
          <p:cNvSpPr txBox="1"/>
          <p:nvPr/>
        </p:nvSpPr>
        <p:spPr>
          <a:xfrm>
            <a:off x="2146954" y="3061675"/>
            <a:ext cx="1190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Arial"/>
                <a:ea typeface="Arial"/>
                <a:cs typeface="Arial"/>
                <a:sym typeface="Arial"/>
              </a:rPr>
              <a:t>Gary Astorga</a:t>
            </a:r>
            <a:endParaRPr b="1" i="0" sz="1000" u="none" cap="none" strike="noStrike">
              <a:solidFill>
                <a:srgbClr val="000000"/>
              </a:solidFill>
              <a:latin typeface="Arial"/>
              <a:ea typeface="Arial"/>
              <a:cs typeface="Arial"/>
              <a:sym typeface="Arial"/>
            </a:endParaRPr>
          </a:p>
        </p:txBody>
      </p:sp>
      <p:sp>
        <p:nvSpPr>
          <p:cNvPr id="80" name="Google Shape;80;p2"/>
          <p:cNvSpPr txBox="1"/>
          <p:nvPr/>
        </p:nvSpPr>
        <p:spPr>
          <a:xfrm>
            <a:off x="3693053" y="3061675"/>
            <a:ext cx="1107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Arial"/>
                <a:ea typeface="Arial"/>
                <a:cs typeface="Arial"/>
                <a:sym typeface="Arial"/>
              </a:rPr>
              <a:t>Ibrahim Koicha</a:t>
            </a:r>
            <a:endParaRPr b="1" i="0" sz="1000" u="none" cap="none" strike="noStrike">
              <a:solidFill>
                <a:srgbClr val="000000"/>
              </a:solidFill>
              <a:latin typeface="Arial"/>
              <a:ea typeface="Arial"/>
              <a:cs typeface="Arial"/>
              <a:sym typeface="Arial"/>
            </a:endParaRPr>
          </a:p>
        </p:txBody>
      </p:sp>
      <p:sp>
        <p:nvSpPr>
          <p:cNvPr id="81" name="Google Shape;81;p2"/>
          <p:cNvSpPr txBox="1"/>
          <p:nvPr/>
        </p:nvSpPr>
        <p:spPr>
          <a:xfrm>
            <a:off x="4983546" y="3061675"/>
            <a:ext cx="1872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Arial"/>
                <a:ea typeface="Arial"/>
                <a:cs typeface="Arial"/>
                <a:sym typeface="Arial"/>
              </a:rPr>
              <a:t>Victor Cuspinera-Contreras</a:t>
            </a:r>
            <a:endParaRPr b="1" i="0" sz="1000" u="none" cap="none" strike="noStrike">
              <a:solidFill>
                <a:srgbClr val="000000"/>
              </a:solidFill>
              <a:highlight>
                <a:srgbClr val="FFFFFF"/>
              </a:highlight>
              <a:latin typeface="Arial"/>
              <a:ea typeface="Arial"/>
              <a:cs typeface="Arial"/>
              <a:sym typeface="Arial"/>
            </a:endParaRPr>
          </a:p>
        </p:txBody>
      </p:sp>
      <p:pic>
        <p:nvPicPr>
          <p:cNvPr id="82" name="Google Shape;82;p2"/>
          <p:cNvPicPr preferRelativeResize="0"/>
          <p:nvPr/>
        </p:nvPicPr>
        <p:blipFill rotWithShape="1">
          <a:blip r:embed="rId5">
            <a:alphaModFix/>
          </a:blip>
          <a:srcRect b="0" l="0" r="0" t="0"/>
          <a:stretch/>
        </p:blipFill>
        <p:spPr>
          <a:xfrm>
            <a:off x="5297050" y="3400375"/>
            <a:ext cx="1225130" cy="1229399"/>
          </a:xfrm>
          <a:prstGeom prst="rect">
            <a:avLst/>
          </a:prstGeom>
          <a:noFill/>
          <a:ln>
            <a:noFill/>
          </a:ln>
          <a:effectLst>
            <a:outerShdw blurRad="57150" rotWithShape="0" algn="bl" dir="5400000" dist="19050">
              <a:srgbClr val="000000">
                <a:alpha val="49803"/>
              </a:srgbClr>
            </a:outerShdw>
          </a:effectLst>
        </p:spPr>
      </p:pic>
      <p:pic>
        <p:nvPicPr>
          <p:cNvPr id="83" name="Google Shape;83;p2"/>
          <p:cNvPicPr preferRelativeResize="0"/>
          <p:nvPr/>
        </p:nvPicPr>
        <p:blipFill rotWithShape="1">
          <a:blip r:embed="rId6">
            <a:alphaModFix/>
          </a:blip>
          <a:srcRect b="0" l="0" r="0" t="0"/>
          <a:stretch/>
        </p:blipFill>
        <p:spPr>
          <a:xfrm>
            <a:off x="3727263" y="3388488"/>
            <a:ext cx="952475" cy="1229425"/>
          </a:xfrm>
          <a:prstGeom prst="rect">
            <a:avLst/>
          </a:prstGeom>
          <a:noFill/>
          <a:ln>
            <a:noFill/>
          </a:ln>
          <a:effectLst>
            <a:outerShdw blurRad="57150" rotWithShape="0" algn="bl" dir="5400000" dist="19050">
              <a:srgbClr val="000000">
                <a:alpha val="49803"/>
              </a:srgbClr>
            </a:outerShdw>
          </a:effectLst>
        </p:spPr>
      </p:pic>
      <p:pic>
        <p:nvPicPr>
          <p:cNvPr id="84" name="Google Shape;84;p2"/>
          <p:cNvPicPr preferRelativeResize="0"/>
          <p:nvPr/>
        </p:nvPicPr>
        <p:blipFill rotWithShape="1">
          <a:blip r:embed="rId7">
            <a:alphaModFix/>
          </a:blip>
          <a:srcRect b="0" l="0" r="0" t="0"/>
          <a:stretch/>
        </p:blipFill>
        <p:spPr>
          <a:xfrm>
            <a:off x="2314276" y="3434943"/>
            <a:ext cx="902950" cy="1202432"/>
          </a:xfrm>
          <a:prstGeom prst="rect">
            <a:avLst/>
          </a:prstGeom>
          <a:noFill/>
          <a:ln>
            <a:noFill/>
          </a:ln>
          <a:effectLst>
            <a:outerShdw blurRad="57150" rotWithShape="0" algn="bl" dir="5400000" dist="19050">
              <a:srgbClr val="000000">
                <a:alpha val="49803"/>
              </a:srgbClr>
            </a:outerShdw>
          </a:effectLst>
        </p:spPr>
      </p:pic>
      <p:sp>
        <p:nvSpPr>
          <p:cNvPr id="85" name="Google Shape;85;p2"/>
          <p:cNvSpPr txBox="1"/>
          <p:nvPr/>
        </p:nvSpPr>
        <p:spPr>
          <a:xfrm>
            <a:off x="5130585" y="1285375"/>
            <a:ext cx="158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latin typeface="Arial"/>
                <a:ea typeface="Arial"/>
                <a:cs typeface="Arial"/>
                <a:sym typeface="Arial"/>
              </a:rPr>
              <a:t>Gouri Kulkarni</a:t>
            </a:r>
            <a:r>
              <a:rPr b="1" i="0" lang="en-GB" sz="1000" u="none" cap="none" strike="noStrike">
                <a:solidFill>
                  <a:schemeClr val="accent1"/>
                </a:solidFill>
                <a:latin typeface="Arial"/>
                <a:ea typeface="Arial"/>
                <a:cs typeface="Arial"/>
                <a:sym typeface="Arial"/>
              </a:rPr>
              <a:t> </a:t>
            </a:r>
            <a:endParaRPr b="1" i="0" sz="1000" u="none" cap="none" strike="noStrike">
              <a:solidFill>
                <a:schemeClr val="accent1"/>
              </a:solidFill>
              <a:latin typeface="Arial"/>
              <a:ea typeface="Arial"/>
              <a:cs typeface="Arial"/>
              <a:sym typeface="Arial"/>
            </a:endParaRPr>
          </a:p>
        </p:txBody>
      </p:sp>
      <p:pic>
        <p:nvPicPr>
          <p:cNvPr id="86" name="Google Shape;86;p2"/>
          <p:cNvPicPr preferRelativeResize="0"/>
          <p:nvPr/>
        </p:nvPicPr>
        <p:blipFill rotWithShape="1">
          <a:blip r:embed="rId8">
            <a:alphaModFix/>
          </a:blip>
          <a:srcRect b="0" l="0" r="0" t="19588"/>
          <a:stretch/>
        </p:blipFill>
        <p:spPr>
          <a:xfrm>
            <a:off x="2218250" y="1599775"/>
            <a:ext cx="1107300" cy="1184319"/>
          </a:xfrm>
          <a:prstGeom prst="rect">
            <a:avLst/>
          </a:prstGeom>
          <a:noFill/>
          <a:ln>
            <a:noFill/>
          </a:ln>
          <a:effectLst>
            <a:outerShdw blurRad="57150" rotWithShape="0" algn="bl" dir="5400000" dist="19050">
              <a:srgbClr val="000000">
                <a:alpha val="49803"/>
              </a:srgbClr>
            </a:outerShdw>
          </a:effectLst>
        </p:spPr>
      </p:pic>
      <p:sp>
        <p:nvSpPr>
          <p:cNvPr id="87" name="Google Shape;87;p2"/>
          <p:cNvSpPr txBox="1"/>
          <p:nvPr/>
        </p:nvSpPr>
        <p:spPr>
          <a:xfrm>
            <a:off x="6862274" y="3061675"/>
            <a:ext cx="1580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rgbClr val="000000"/>
                </a:solidFill>
                <a:highlight>
                  <a:srgbClr val="FFFFFF"/>
                </a:highlight>
                <a:latin typeface="Arial"/>
                <a:ea typeface="Arial"/>
                <a:cs typeface="Arial"/>
                <a:sym typeface="Arial"/>
              </a:rPr>
              <a:t>Armielyn Obinguar</a:t>
            </a:r>
            <a:endParaRPr b="1" i="0" sz="1000" u="none" cap="none" strike="noStrike">
              <a:solidFill>
                <a:srgbClr val="000000"/>
              </a:solidFill>
              <a:highlight>
                <a:srgbClr val="FFFFFF"/>
              </a:highlight>
              <a:latin typeface="Arial"/>
              <a:ea typeface="Arial"/>
              <a:cs typeface="Arial"/>
              <a:sym typeface="Arial"/>
            </a:endParaRPr>
          </a:p>
        </p:txBody>
      </p:sp>
      <p:pic>
        <p:nvPicPr>
          <p:cNvPr id="88" name="Google Shape;88;p2"/>
          <p:cNvPicPr preferRelativeResize="0"/>
          <p:nvPr/>
        </p:nvPicPr>
        <p:blipFill rotWithShape="1">
          <a:blip r:embed="rId9">
            <a:alphaModFix/>
          </a:blip>
          <a:srcRect b="0" l="18792" r="11501" t="0"/>
          <a:stretch/>
        </p:blipFill>
        <p:spPr>
          <a:xfrm>
            <a:off x="7077600" y="3445225"/>
            <a:ext cx="1283750" cy="1203950"/>
          </a:xfrm>
          <a:prstGeom prst="rect">
            <a:avLst/>
          </a:prstGeom>
          <a:noFill/>
          <a:ln>
            <a:noFill/>
          </a:ln>
          <a:effectLst>
            <a:outerShdw blurRad="57150" rotWithShape="0" algn="bl" dir="5400000" dist="19050">
              <a:srgbClr val="000000">
                <a:alpha val="49803"/>
              </a:srgbClr>
            </a:outerShdw>
          </a:effectLst>
        </p:spPr>
      </p:pic>
      <p:pic>
        <p:nvPicPr>
          <p:cNvPr id="89" name="Google Shape;89;p2"/>
          <p:cNvPicPr preferRelativeResize="0"/>
          <p:nvPr/>
        </p:nvPicPr>
        <p:blipFill rotWithShape="1">
          <a:blip r:embed="rId10">
            <a:alphaModFix/>
          </a:blip>
          <a:srcRect b="0" l="0" r="0" t="0"/>
          <a:stretch/>
        </p:blipFill>
        <p:spPr>
          <a:xfrm>
            <a:off x="5311950" y="1596737"/>
            <a:ext cx="1190400" cy="1190400"/>
          </a:xfrm>
          <a:prstGeom prst="rect">
            <a:avLst/>
          </a:prstGeom>
          <a:noFill/>
          <a:ln>
            <a:noFill/>
          </a:ln>
          <a:effectLst>
            <a:outerShdw blurRad="57150" rotWithShape="0" algn="bl" dir="5400000" dist="19050">
              <a:srgbClr val="000000">
                <a:alpha val="49803"/>
              </a:srgbClr>
            </a:outerShdw>
          </a:effectLst>
        </p:spPr>
      </p:pic>
      <p:pic>
        <p:nvPicPr>
          <p:cNvPr id="90" name="Google Shape;90;p2"/>
          <p:cNvPicPr preferRelativeResize="0"/>
          <p:nvPr/>
        </p:nvPicPr>
        <p:blipFill rotWithShape="1">
          <a:blip r:embed="rId11">
            <a:alphaModFix/>
          </a:blip>
          <a:srcRect b="0" l="0" r="0" t="0"/>
          <a:stretch/>
        </p:blipFill>
        <p:spPr>
          <a:xfrm>
            <a:off x="615075" y="3434650"/>
            <a:ext cx="1190400" cy="119040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2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Call to actions</a:t>
            </a:r>
            <a:endParaRPr/>
          </a:p>
        </p:txBody>
      </p:sp>
      <p:sp>
        <p:nvSpPr>
          <p:cNvPr id="340" name="Google Shape;340;p2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Mentorship</a:t>
            </a:r>
            <a:endParaRPr/>
          </a:p>
          <a:p>
            <a:pPr indent="0" lvl="0" marL="0" rtl="0" algn="l">
              <a:lnSpc>
                <a:spcPct val="115000"/>
              </a:lnSpc>
              <a:spcBef>
                <a:spcPts val="1200"/>
              </a:spcBef>
              <a:spcAft>
                <a:spcPts val="0"/>
              </a:spcAft>
              <a:buSzPts val="1800"/>
              <a:buNone/>
            </a:pPr>
            <a:r>
              <a:rPr lang="en-GB"/>
              <a:t>Partnership</a:t>
            </a:r>
            <a:endParaRPr/>
          </a:p>
          <a:p>
            <a:pPr indent="0" lvl="0" marL="0" rtl="0" algn="l">
              <a:lnSpc>
                <a:spcPct val="115000"/>
              </a:lnSpc>
              <a:spcBef>
                <a:spcPts val="1200"/>
              </a:spcBef>
              <a:spcAft>
                <a:spcPts val="1200"/>
              </a:spcAft>
              <a:buSzPts val="1800"/>
              <a:buNone/>
            </a:pPr>
            <a:r>
              <a:rPr lang="en-GB"/>
              <a:t>Sponsorship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2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Misleading media (Twitter)</a:t>
            </a:r>
            <a:endParaRPr sz="2400">
              <a:solidFill>
                <a:srgbClr val="3333D4"/>
              </a:solidFill>
              <a:latin typeface="Source Code Pro"/>
              <a:ea typeface="Source Code Pro"/>
              <a:cs typeface="Source Code Pro"/>
              <a:sym typeface="Source Code Pro"/>
            </a:endParaRPr>
          </a:p>
        </p:txBody>
      </p:sp>
      <p:sp>
        <p:nvSpPr>
          <p:cNvPr id="346" name="Google Shape;346;p24"/>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20675" lvl="0" marL="609600" rtl="0" algn="l">
              <a:lnSpc>
                <a:spcPct val="144827"/>
              </a:lnSpc>
              <a:spcBef>
                <a:spcPts val="0"/>
              </a:spcBef>
              <a:spcAft>
                <a:spcPts val="0"/>
              </a:spcAft>
              <a:buClr>
                <a:srgbClr val="14171A"/>
              </a:buClr>
              <a:buSzPts val="1450"/>
              <a:buFont typeface="Arial"/>
              <a:buChar char="●"/>
            </a:pPr>
            <a:r>
              <a:rPr lang="en-GB"/>
              <a:t>Altered</a:t>
            </a:r>
            <a:endParaRPr/>
          </a:p>
          <a:p>
            <a:pPr indent="-320675" lvl="0" marL="609600" rtl="0" algn="l">
              <a:lnSpc>
                <a:spcPct val="144827"/>
              </a:lnSpc>
              <a:spcBef>
                <a:spcPts val="0"/>
              </a:spcBef>
              <a:spcAft>
                <a:spcPts val="0"/>
              </a:spcAft>
              <a:buClr>
                <a:srgbClr val="14171A"/>
              </a:buClr>
              <a:buSzPts val="1450"/>
              <a:buFont typeface="Arial"/>
              <a:buChar char="●"/>
            </a:pPr>
            <a:r>
              <a:rPr lang="en-GB"/>
              <a:t>Manipulated</a:t>
            </a:r>
            <a:endParaRPr/>
          </a:p>
          <a:p>
            <a:pPr indent="-320675" lvl="0" marL="609600" rtl="0" algn="l">
              <a:lnSpc>
                <a:spcPct val="144827"/>
              </a:lnSpc>
              <a:spcBef>
                <a:spcPts val="0"/>
              </a:spcBef>
              <a:spcAft>
                <a:spcPts val="0"/>
              </a:spcAft>
              <a:buClr>
                <a:srgbClr val="14171A"/>
              </a:buClr>
              <a:buSzPts val="1450"/>
              <a:buFont typeface="Arial"/>
              <a:buChar char="●"/>
            </a:pPr>
            <a:r>
              <a:rPr lang="en-GB"/>
              <a:t>Fabricated</a:t>
            </a:r>
            <a:endParaRPr/>
          </a:p>
          <a:p>
            <a:pPr indent="-320675" lvl="0" marL="609600" rtl="0" algn="l">
              <a:lnSpc>
                <a:spcPct val="144827"/>
              </a:lnSpc>
              <a:spcBef>
                <a:spcPts val="0"/>
              </a:spcBef>
              <a:spcAft>
                <a:spcPts val="0"/>
              </a:spcAft>
              <a:buClr>
                <a:srgbClr val="14171A"/>
              </a:buClr>
              <a:buSzPts val="1450"/>
              <a:buFont typeface="Arial"/>
              <a:buChar char="●"/>
            </a:pPr>
            <a:r>
              <a:rPr lang="en-GB"/>
              <a:t>Shared with false context</a:t>
            </a:r>
            <a:endParaRPr/>
          </a:p>
          <a:p>
            <a:pPr indent="-320675" lvl="0" marL="609600" rtl="0" algn="l">
              <a:lnSpc>
                <a:spcPct val="144827"/>
              </a:lnSpc>
              <a:spcBef>
                <a:spcPts val="0"/>
              </a:spcBef>
              <a:spcAft>
                <a:spcPts val="0"/>
              </a:spcAft>
              <a:buClr>
                <a:srgbClr val="14171A"/>
              </a:buClr>
              <a:buSzPts val="1450"/>
              <a:buFont typeface="Arial"/>
              <a:buChar char="●"/>
            </a:pPr>
            <a:r>
              <a:rPr lang="en-GB"/>
              <a:t>Cause confusion on public issues</a:t>
            </a:r>
            <a:endParaRPr/>
          </a:p>
          <a:p>
            <a:pPr indent="-320675" lvl="0" marL="609600" rtl="0" algn="l">
              <a:lnSpc>
                <a:spcPct val="144827"/>
              </a:lnSpc>
              <a:spcBef>
                <a:spcPts val="0"/>
              </a:spcBef>
              <a:spcAft>
                <a:spcPts val="0"/>
              </a:spcAft>
              <a:buClr>
                <a:srgbClr val="14171A"/>
              </a:buClr>
              <a:buSzPts val="1450"/>
              <a:buFont typeface="Arial"/>
              <a:buChar char="●"/>
            </a:pPr>
            <a:r>
              <a:rPr lang="en-GB"/>
              <a:t>Impact public safety</a:t>
            </a:r>
            <a:endParaRPr/>
          </a:p>
          <a:p>
            <a:pPr indent="-320675" lvl="0" marL="609600" rtl="0" algn="l">
              <a:lnSpc>
                <a:spcPct val="144827"/>
              </a:lnSpc>
              <a:spcBef>
                <a:spcPts val="0"/>
              </a:spcBef>
              <a:spcAft>
                <a:spcPts val="0"/>
              </a:spcAft>
              <a:buClr>
                <a:srgbClr val="14171A"/>
              </a:buClr>
              <a:buSzPts val="1450"/>
              <a:buFont typeface="Arial"/>
              <a:buChar char="●"/>
            </a:pPr>
            <a:r>
              <a:rPr lang="en-GB"/>
              <a:t>Cause serious harm</a:t>
            </a:r>
            <a:endParaRPr/>
          </a:p>
        </p:txBody>
      </p:sp>
      <p:sp>
        <p:nvSpPr>
          <p:cNvPr id="347" name="Google Shape;347;p24"/>
          <p:cNvSpPr txBox="1"/>
          <p:nvPr/>
        </p:nvSpPr>
        <p:spPr>
          <a:xfrm>
            <a:off x="-22050" y="4552550"/>
            <a:ext cx="9188100" cy="400200"/>
          </a:xfrm>
          <a:prstGeom prst="rect">
            <a:avLst/>
          </a:prstGeom>
          <a:solidFill>
            <a:srgbClr val="0B539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pic>
        <p:nvPicPr>
          <p:cNvPr id="352" name="Google Shape;352;p25"/>
          <p:cNvPicPr preferRelativeResize="0"/>
          <p:nvPr/>
        </p:nvPicPr>
        <p:blipFill rotWithShape="1">
          <a:blip r:embed="rId3">
            <a:alphaModFix/>
          </a:blip>
          <a:srcRect b="0" l="0" r="0" t="0"/>
          <a:stretch/>
        </p:blipFill>
        <p:spPr>
          <a:xfrm>
            <a:off x="1305300" y="1965575"/>
            <a:ext cx="2529150" cy="1284650"/>
          </a:xfrm>
          <a:prstGeom prst="rect">
            <a:avLst/>
          </a:prstGeom>
          <a:noFill/>
          <a:ln>
            <a:noFill/>
          </a:ln>
        </p:spPr>
      </p:pic>
      <p:sp>
        <p:nvSpPr>
          <p:cNvPr id="353" name="Google Shape;353;p25"/>
          <p:cNvSpPr txBox="1"/>
          <p:nvPr/>
        </p:nvSpPr>
        <p:spPr>
          <a:xfrm>
            <a:off x="2780850" y="121375"/>
            <a:ext cx="35823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Arial"/>
                <a:ea typeface="Arial"/>
                <a:cs typeface="Arial"/>
                <a:sym typeface="Arial"/>
              </a:rPr>
              <a:t>MVP</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Arial"/>
                <a:ea typeface="Arial"/>
                <a:cs typeface="Arial"/>
                <a:sym typeface="Arial"/>
              </a:rPr>
              <a:t>Is this news real or fake?</a:t>
            </a:r>
            <a:endParaRPr b="1" i="0" sz="1900" u="none" cap="none" strike="noStrike">
              <a:solidFill>
                <a:srgbClr val="000000"/>
              </a:solidFill>
              <a:latin typeface="Arial"/>
              <a:ea typeface="Arial"/>
              <a:cs typeface="Arial"/>
              <a:sym typeface="Arial"/>
            </a:endParaRPr>
          </a:p>
        </p:txBody>
      </p:sp>
      <p:pic>
        <p:nvPicPr>
          <p:cNvPr id="354" name="Google Shape;354;p25"/>
          <p:cNvPicPr preferRelativeResize="0"/>
          <p:nvPr/>
        </p:nvPicPr>
        <p:blipFill rotWithShape="1">
          <a:blip r:embed="rId4">
            <a:alphaModFix/>
          </a:blip>
          <a:srcRect b="0" l="0" r="0" t="0"/>
          <a:stretch/>
        </p:blipFill>
        <p:spPr>
          <a:xfrm>
            <a:off x="4161298" y="1461974"/>
            <a:ext cx="3677400" cy="2450100"/>
          </a:xfrm>
          <a:prstGeom prst="rect">
            <a:avLst/>
          </a:prstGeom>
          <a:noFill/>
          <a:ln>
            <a:noFill/>
          </a:ln>
        </p:spPr>
      </p:pic>
      <p:sp>
        <p:nvSpPr>
          <p:cNvPr id="355" name="Google Shape;355;p25"/>
          <p:cNvSpPr txBox="1"/>
          <p:nvPr/>
        </p:nvSpPr>
        <p:spPr>
          <a:xfrm>
            <a:off x="545850" y="797950"/>
            <a:ext cx="8052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There is a common and simple pattern that includes platforms such as facebook and fake news, where the political actors are able to build a nefarious narrative for their own benefit.</a:t>
            </a:r>
            <a:endParaRPr b="1" i="0" sz="1000" u="none" cap="none" strike="noStrike">
              <a:solidFill>
                <a:schemeClr val="accent1"/>
              </a:solidFill>
              <a:latin typeface="Arial"/>
              <a:ea typeface="Arial"/>
              <a:cs typeface="Arial"/>
              <a:sym typeface="Arial"/>
            </a:endParaRPr>
          </a:p>
        </p:txBody>
      </p:sp>
      <p:sp>
        <p:nvSpPr>
          <p:cNvPr id="356" name="Google Shape;356;p25"/>
          <p:cNvSpPr txBox="1"/>
          <p:nvPr/>
        </p:nvSpPr>
        <p:spPr>
          <a:xfrm>
            <a:off x="545850" y="4022000"/>
            <a:ext cx="8052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Once the capacity to somewhat detect irregularities in the news activity on the internet is developed, we might be able to counter the disinformation with the help of additional research.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249350" y="529275"/>
            <a:ext cx="6950100" cy="1015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200"/>
              <a:buNone/>
            </a:pPr>
            <a:r>
              <a:rPr lang="en-GB" sz="2700">
                <a:latin typeface="Calibri"/>
                <a:ea typeface="Calibri"/>
                <a:cs typeface="Calibri"/>
                <a:sym typeface="Calibri"/>
              </a:rPr>
              <a:t>However, we did not have any indication of whether the articles were </a:t>
            </a:r>
            <a:r>
              <a:rPr lang="en-GB" sz="2700">
                <a:solidFill>
                  <a:srgbClr val="FF0000"/>
                </a:solidFill>
                <a:latin typeface="Calibri"/>
                <a:ea typeface="Calibri"/>
                <a:cs typeface="Calibri"/>
                <a:sym typeface="Calibri"/>
              </a:rPr>
              <a:t>fake</a:t>
            </a:r>
            <a:r>
              <a:rPr lang="en-GB" sz="2700">
                <a:latin typeface="Calibri"/>
                <a:ea typeface="Calibri"/>
                <a:cs typeface="Calibri"/>
                <a:sym typeface="Calibri"/>
              </a:rPr>
              <a:t> or not</a:t>
            </a:r>
            <a:endParaRPr sz="2700">
              <a:latin typeface="Calibri"/>
              <a:ea typeface="Calibri"/>
              <a:cs typeface="Calibri"/>
              <a:sym typeface="Calibri"/>
            </a:endParaRPr>
          </a:p>
        </p:txBody>
      </p:sp>
      <p:sp>
        <p:nvSpPr>
          <p:cNvPr id="362" name="Google Shape;362;p26"/>
          <p:cNvSpPr txBox="1"/>
          <p:nvPr/>
        </p:nvSpPr>
        <p:spPr>
          <a:xfrm>
            <a:off x="726325" y="1911900"/>
            <a:ext cx="30192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News articles and tweet are generally publicly available, so they were extracted by using scrappers and Twitter’s APIs.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extracted 1.500 tweets and 1.599</a:t>
            </a:r>
            <a:endParaRPr b="0" i="0" sz="1400" u="none" cap="none" strike="noStrike">
              <a:solidFill>
                <a:schemeClr val="lt1"/>
              </a:solidFill>
              <a:latin typeface="Arial"/>
              <a:ea typeface="Arial"/>
              <a:cs typeface="Arial"/>
              <a:sym typeface="Arial"/>
            </a:endParaRPr>
          </a:p>
        </p:txBody>
      </p:sp>
      <p:pic>
        <p:nvPicPr>
          <p:cNvPr id="363" name="Google Shape;363;p26"/>
          <p:cNvPicPr preferRelativeResize="0"/>
          <p:nvPr/>
        </p:nvPicPr>
        <p:blipFill rotWithShape="1">
          <a:blip r:embed="rId3">
            <a:alphaModFix/>
          </a:blip>
          <a:srcRect b="0" l="0" r="0" t="0"/>
          <a:stretch/>
        </p:blipFill>
        <p:spPr>
          <a:xfrm>
            <a:off x="4387325" y="1757976"/>
            <a:ext cx="4176374" cy="2851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sz="3700">
                <a:latin typeface="Calibri"/>
                <a:ea typeface="Calibri"/>
                <a:cs typeface="Calibri"/>
                <a:sym typeface="Calibri"/>
              </a:rPr>
              <a:t>Model Stats</a:t>
            </a:r>
            <a:endParaRPr sz="3700">
              <a:latin typeface="Calibri"/>
              <a:ea typeface="Calibri"/>
              <a:cs typeface="Calibri"/>
              <a:sym typeface="Calibri"/>
            </a:endParaRPr>
          </a:p>
        </p:txBody>
      </p:sp>
      <p:sp>
        <p:nvSpPr>
          <p:cNvPr id="369" name="Google Shape;369;p27"/>
          <p:cNvSpPr txBox="1"/>
          <p:nvPr>
            <p:ph idx="1" type="body"/>
          </p:nvPr>
        </p:nvSpPr>
        <p:spPr>
          <a:xfrm>
            <a:off x="311700" y="1006325"/>
            <a:ext cx="4342800" cy="238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GB" sz="1600">
                <a:solidFill>
                  <a:srgbClr val="222222"/>
                </a:solidFill>
                <a:latin typeface="Calibri"/>
                <a:ea typeface="Calibri"/>
                <a:cs typeface="Calibri"/>
                <a:sym typeface="Calibri"/>
              </a:rPr>
              <a:t>Below are some sample statistics for the lowest performing model using Logistic Regression:</a:t>
            </a:r>
            <a:endParaRPr b="1" sz="1600">
              <a:solidFill>
                <a:srgbClr val="222222"/>
              </a:solidFill>
              <a:latin typeface="Calibri"/>
              <a:ea typeface="Calibri"/>
              <a:cs typeface="Calibri"/>
              <a:sym typeface="Calibri"/>
            </a:endParaRPr>
          </a:p>
          <a:p>
            <a:pPr indent="0" lvl="0" marL="0" rtl="0" algn="l">
              <a:lnSpc>
                <a:spcPct val="115000"/>
              </a:lnSpc>
              <a:spcBef>
                <a:spcPts val="1200"/>
              </a:spcBef>
              <a:spcAft>
                <a:spcPts val="0"/>
              </a:spcAft>
              <a:buSzPts val="1800"/>
              <a:buNone/>
            </a:pPr>
            <a:r>
              <a:t/>
            </a:r>
            <a:endParaRPr b="1">
              <a:latin typeface="Calibri"/>
              <a:ea typeface="Calibri"/>
              <a:cs typeface="Calibri"/>
              <a:sym typeface="Calibri"/>
            </a:endParaRPr>
          </a:p>
          <a:p>
            <a:pPr indent="0" lvl="0" marL="0" rtl="0" algn="l">
              <a:lnSpc>
                <a:spcPct val="115000"/>
              </a:lnSpc>
              <a:spcBef>
                <a:spcPts val="1200"/>
              </a:spcBef>
              <a:spcAft>
                <a:spcPts val="1200"/>
              </a:spcAft>
              <a:buSzPts val="1800"/>
              <a:buNone/>
            </a:pPr>
            <a:r>
              <a:t/>
            </a:r>
            <a:endParaRPr b="1">
              <a:latin typeface="Calibri"/>
              <a:ea typeface="Calibri"/>
              <a:cs typeface="Calibri"/>
              <a:sym typeface="Calibri"/>
            </a:endParaRPr>
          </a:p>
        </p:txBody>
      </p:sp>
      <p:pic>
        <p:nvPicPr>
          <p:cNvPr id="370" name="Google Shape;370;p27"/>
          <p:cNvPicPr preferRelativeResize="0"/>
          <p:nvPr/>
        </p:nvPicPr>
        <p:blipFill rotWithShape="1">
          <a:blip r:embed="rId3">
            <a:alphaModFix/>
          </a:blip>
          <a:srcRect b="0" l="0" r="0" t="0"/>
          <a:stretch/>
        </p:blipFill>
        <p:spPr>
          <a:xfrm>
            <a:off x="385400" y="2034675"/>
            <a:ext cx="3283225" cy="1266825"/>
          </a:xfrm>
          <a:prstGeom prst="rect">
            <a:avLst/>
          </a:prstGeom>
          <a:noFill/>
          <a:ln>
            <a:noFill/>
          </a:ln>
        </p:spPr>
      </p:pic>
      <p:pic>
        <p:nvPicPr>
          <p:cNvPr id="371" name="Google Shape;371;p27"/>
          <p:cNvPicPr preferRelativeResize="0"/>
          <p:nvPr/>
        </p:nvPicPr>
        <p:blipFill rotWithShape="1">
          <a:blip r:embed="rId4">
            <a:alphaModFix/>
          </a:blip>
          <a:srcRect b="0" l="0" r="0" t="0"/>
          <a:stretch/>
        </p:blipFill>
        <p:spPr>
          <a:xfrm>
            <a:off x="4572000" y="1098825"/>
            <a:ext cx="4184702" cy="3138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3578475" y="529275"/>
            <a:ext cx="4620900" cy="1015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200"/>
              <a:buNone/>
            </a:pPr>
            <a:r>
              <a:rPr lang="en-GB" sz="2700">
                <a:latin typeface="Calibri"/>
                <a:ea typeface="Calibri"/>
                <a:cs typeface="Calibri"/>
                <a:sym typeface="Calibri"/>
              </a:rPr>
              <a:t>When we receive an article, How can we tell it is </a:t>
            </a:r>
            <a:r>
              <a:rPr lang="en-GB" sz="2700">
                <a:solidFill>
                  <a:srgbClr val="FF0000"/>
                </a:solidFill>
                <a:latin typeface="Calibri"/>
                <a:ea typeface="Calibri"/>
                <a:cs typeface="Calibri"/>
                <a:sym typeface="Calibri"/>
              </a:rPr>
              <a:t>Fake</a:t>
            </a:r>
            <a:r>
              <a:rPr lang="en-GB" sz="2700">
                <a:latin typeface="Calibri"/>
                <a:ea typeface="Calibri"/>
                <a:cs typeface="Calibri"/>
                <a:sym typeface="Calibri"/>
              </a:rPr>
              <a:t>?</a:t>
            </a:r>
            <a:endParaRPr sz="2700">
              <a:latin typeface="Calibri"/>
              <a:ea typeface="Calibri"/>
              <a:cs typeface="Calibri"/>
              <a:sym typeface="Calibri"/>
            </a:endParaRPr>
          </a:p>
        </p:txBody>
      </p:sp>
      <p:sp>
        <p:nvSpPr>
          <p:cNvPr id="377" name="Google Shape;377;p28"/>
          <p:cNvSpPr txBox="1"/>
          <p:nvPr/>
        </p:nvSpPr>
        <p:spPr>
          <a:xfrm>
            <a:off x="3190750" y="483570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Source: </a:t>
            </a:r>
            <a:r>
              <a:rPr b="0" i="0" lang="en-GB" sz="800" u="sng" cap="none" strike="noStrike">
                <a:solidFill>
                  <a:schemeClr val="hlink"/>
                </a:solidFill>
                <a:latin typeface="Arial"/>
                <a:ea typeface="Arial"/>
                <a:cs typeface="Arial"/>
                <a:sym typeface="Arial"/>
                <a:hlinkClick r:id="rId3"/>
              </a:rPr>
              <a:t>Flickr</a:t>
            </a:r>
            <a:endParaRPr b="0" i="0" sz="800" u="none" cap="none" strike="noStrike">
              <a:solidFill>
                <a:srgbClr val="000000"/>
              </a:solidFill>
              <a:latin typeface="Arial"/>
              <a:ea typeface="Arial"/>
              <a:cs typeface="Arial"/>
              <a:sym typeface="Arial"/>
            </a:endParaRPr>
          </a:p>
        </p:txBody>
      </p:sp>
      <p:pic>
        <p:nvPicPr>
          <p:cNvPr id="378" name="Google Shape;378;p28"/>
          <p:cNvPicPr preferRelativeResize="0"/>
          <p:nvPr/>
        </p:nvPicPr>
        <p:blipFill rotWithShape="1">
          <a:blip r:embed="rId4">
            <a:alphaModFix/>
          </a:blip>
          <a:srcRect b="0" l="0" r="0" t="0"/>
          <a:stretch/>
        </p:blipFill>
        <p:spPr>
          <a:xfrm>
            <a:off x="3613750" y="2208275"/>
            <a:ext cx="647575" cy="647575"/>
          </a:xfrm>
          <a:prstGeom prst="rect">
            <a:avLst/>
          </a:prstGeom>
          <a:noFill/>
          <a:ln>
            <a:noFill/>
          </a:ln>
        </p:spPr>
      </p:pic>
      <p:sp>
        <p:nvSpPr>
          <p:cNvPr id="379" name="Google Shape;379;p28"/>
          <p:cNvSpPr txBox="1"/>
          <p:nvPr/>
        </p:nvSpPr>
        <p:spPr>
          <a:xfrm>
            <a:off x="4621775" y="1787588"/>
            <a:ext cx="382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We trained a Low Performance Model (Logistic Regression - Recall of around </a:t>
            </a:r>
            <a:r>
              <a:rPr b="1" i="0" lang="en-GB" sz="1400" u="none" cap="none" strike="noStrike">
                <a:solidFill>
                  <a:srgbClr val="000000"/>
                </a:solidFill>
                <a:latin typeface="Arial"/>
                <a:ea typeface="Arial"/>
                <a:cs typeface="Arial"/>
                <a:sym typeface="Arial"/>
              </a:rPr>
              <a:t>64%</a:t>
            </a:r>
            <a:r>
              <a:rPr b="0" i="0" lang="en-GB" sz="1400" u="none" cap="none" strike="noStrike">
                <a:solidFill>
                  <a:srgbClr val="000000"/>
                </a:solidFill>
                <a:latin typeface="Arial"/>
                <a:ea typeface="Arial"/>
                <a:cs typeface="Arial"/>
                <a:sym typeface="Arial"/>
              </a:rPr>
              <a:t>). Generic dataset.</a:t>
            </a:r>
            <a:endParaRPr b="0" i="0" sz="2000" u="none" cap="none" strike="noStrike">
              <a:solidFill>
                <a:srgbClr val="000000"/>
              </a:solidFill>
              <a:latin typeface="Calibri"/>
              <a:ea typeface="Calibri"/>
              <a:cs typeface="Calibri"/>
              <a:sym typeface="Calibri"/>
            </a:endParaRPr>
          </a:p>
        </p:txBody>
      </p:sp>
      <p:sp>
        <p:nvSpPr>
          <p:cNvPr id="380" name="Google Shape;380;p28"/>
          <p:cNvSpPr txBox="1"/>
          <p:nvPr/>
        </p:nvSpPr>
        <p:spPr>
          <a:xfrm>
            <a:off x="4621775" y="2618888"/>
            <a:ext cx="3821400" cy="61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Meaning: </a:t>
            </a:r>
            <a:r>
              <a:rPr b="0" i="0" lang="en-GB" sz="1400" u="none" cap="none" strike="noStrike">
                <a:solidFill>
                  <a:srgbClr val="000000"/>
                </a:solidFill>
                <a:latin typeface="Arial"/>
                <a:ea typeface="Arial"/>
                <a:cs typeface="Arial"/>
                <a:sym typeface="Arial"/>
              </a:rPr>
              <a:t>Results were unreliable but could pick up writing patterns. Baseline to correct</a:t>
            </a:r>
            <a:endParaRPr b="0" i="0" sz="2000" u="none" cap="none" strike="noStrike">
              <a:solidFill>
                <a:srgbClr val="000000"/>
              </a:solidFill>
              <a:latin typeface="Calibri"/>
              <a:ea typeface="Calibri"/>
              <a:cs typeface="Calibri"/>
              <a:sym typeface="Calibri"/>
            </a:endParaRPr>
          </a:p>
        </p:txBody>
      </p:sp>
      <p:pic>
        <p:nvPicPr>
          <p:cNvPr id="381" name="Google Shape;381;p28"/>
          <p:cNvPicPr preferRelativeResize="0"/>
          <p:nvPr/>
        </p:nvPicPr>
        <p:blipFill rotWithShape="1">
          <a:blip r:embed="rId5">
            <a:alphaModFix/>
          </a:blip>
          <a:srcRect b="0" l="0" r="0" t="0"/>
          <a:stretch/>
        </p:blipFill>
        <p:spPr>
          <a:xfrm>
            <a:off x="3613750" y="3720550"/>
            <a:ext cx="647575" cy="647603"/>
          </a:xfrm>
          <a:prstGeom prst="rect">
            <a:avLst/>
          </a:prstGeom>
          <a:noFill/>
          <a:ln>
            <a:noFill/>
          </a:ln>
        </p:spPr>
      </p:pic>
      <p:sp>
        <p:nvSpPr>
          <p:cNvPr id="382" name="Google Shape;382;p28"/>
          <p:cNvSpPr txBox="1"/>
          <p:nvPr/>
        </p:nvSpPr>
        <p:spPr>
          <a:xfrm>
            <a:off x="4621775" y="3736538"/>
            <a:ext cx="38214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Use the Low Performance Model, fact checking web pages and a 7 Questions system to correct the data.</a:t>
            </a:r>
            <a:endParaRPr b="0" i="0" sz="2000" u="none" cap="none" strike="noStrike">
              <a:solidFill>
                <a:srgbClr val="000000"/>
              </a:solidFill>
              <a:latin typeface="Calibri"/>
              <a:ea typeface="Calibri"/>
              <a:cs typeface="Calibri"/>
              <a:sym typeface="Calibri"/>
            </a:endParaRPr>
          </a:p>
        </p:txBody>
      </p:sp>
      <p:pic>
        <p:nvPicPr>
          <p:cNvPr id="383" name="Google Shape;383;p28"/>
          <p:cNvPicPr preferRelativeResize="0"/>
          <p:nvPr/>
        </p:nvPicPr>
        <p:blipFill rotWithShape="1">
          <a:blip r:embed="rId6">
            <a:alphaModFix/>
          </a:blip>
          <a:srcRect b="0" l="0" r="0" t="0"/>
          <a:stretch/>
        </p:blipFill>
        <p:spPr>
          <a:xfrm>
            <a:off x="-55650" y="0"/>
            <a:ext cx="3337224" cy="5187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12500"/>
              </a:lnSpc>
              <a:spcBef>
                <a:spcPts val="0"/>
              </a:spcBef>
              <a:spcAft>
                <a:spcPts val="0"/>
              </a:spcAft>
              <a:buSzPct val="111111"/>
              <a:buNone/>
            </a:pPr>
            <a:r>
              <a:rPr lang="en-GB"/>
              <a:t>What is not a fake new?</a:t>
            </a:r>
            <a:endParaRPr/>
          </a:p>
        </p:txBody>
      </p:sp>
      <p:sp>
        <p:nvSpPr>
          <p:cNvPr id="389" name="Google Shape;389;p29"/>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20675" lvl="0" marL="609600" rtl="0" algn="l">
              <a:lnSpc>
                <a:spcPct val="144827"/>
              </a:lnSpc>
              <a:spcBef>
                <a:spcPts val="0"/>
              </a:spcBef>
              <a:spcAft>
                <a:spcPts val="0"/>
              </a:spcAft>
              <a:buClr>
                <a:srgbClr val="14171A"/>
              </a:buClr>
              <a:buSzPts val="1450"/>
              <a:buFont typeface="Arial"/>
              <a:buChar char="●"/>
            </a:pPr>
            <a:r>
              <a:rPr lang="en-GB"/>
              <a:t>Memes or satire,</a:t>
            </a:r>
            <a:endParaRPr/>
          </a:p>
          <a:p>
            <a:pPr indent="-320675" lvl="0" marL="609600" rtl="0" algn="l">
              <a:lnSpc>
                <a:spcPct val="144827"/>
              </a:lnSpc>
              <a:spcBef>
                <a:spcPts val="0"/>
              </a:spcBef>
              <a:spcAft>
                <a:spcPts val="0"/>
              </a:spcAft>
              <a:buClr>
                <a:srgbClr val="14171A"/>
              </a:buClr>
              <a:buSzPts val="1450"/>
              <a:buFont typeface="Arial"/>
              <a:buChar char="●"/>
            </a:pPr>
            <a:r>
              <a:rPr lang="en-GB"/>
              <a:t>Animations, illustrations, and cartoons, </a:t>
            </a:r>
            <a:endParaRPr/>
          </a:p>
          <a:p>
            <a:pPr indent="-320675" lvl="0" marL="609600" rtl="0" algn="l">
              <a:lnSpc>
                <a:spcPct val="144827"/>
              </a:lnSpc>
              <a:spcBef>
                <a:spcPts val="0"/>
              </a:spcBef>
              <a:spcAft>
                <a:spcPts val="0"/>
              </a:spcAft>
              <a:buClr>
                <a:srgbClr val="14171A"/>
              </a:buClr>
              <a:buSzPts val="1450"/>
              <a:buFont typeface="Arial"/>
              <a:buChar char="●"/>
            </a:pPr>
            <a:r>
              <a:rPr lang="en-GB"/>
              <a:t>Commentary, reviews, opinions, and/or reactions. </a:t>
            </a:r>
            <a:endParaRPr/>
          </a:p>
          <a:p>
            <a:pPr indent="-320675" lvl="0" marL="609600" rtl="0" algn="l">
              <a:lnSpc>
                <a:spcPct val="144827"/>
              </a:lnSpc>
              <a:spcBef>
                <a:spcPts val="0"/>
              </a:spcBef>
              <a:spcAft>
                <a:spcPts val="0"/>
              </a:spcAft>
              <a:buClr>
                <a:srgbClr val="14171A"/>
              </a:buClr>
              <a:buSzPts val="1450"/>
              <a:buFont typeface="Arial"/>
              <a:buChar char="●"/>
            </a:pPr>
            <a:r>
              <a:rPr lang="en-GB"/>
              <a:t>Counterspeech.</a:t>
            </a:r>
            <a:endParaRPr/>
          </a:p>
          <a:p>
            <a:pPr indent="-320675" lvl="0" marL="609600" rtl="0" algn="l">
              <a:lnSpc>
                <a:spcPct val="144827"/>
              </a:lnSpc>
              <a:spcBef>
                <a:spcPts val="0"/>
              </a:spcBef>
              <a:spcAft>
                <a:spcPts val="0"/>
              </a:spcAft>
              <a:buClr>
                <a:srgbClr val="14171A"/>
              </a:buClr>
              <a:buSzPts val="1450"/>
              <a:buFont typeface="Arial"/>
              <a:buChar char="●"/>
            </a:pPr>
            <a:r>
              <a:rPr lang="en-GB"/>
              <a:t>Doctored or fake Tweets, social media posts, or chat messages.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30"/>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Impact of a fake news detector</a:t>
            </a:r>
            <a:endParaRPr/>
          </a:p>
        </p:txBody>
      </p:sp>
      <p:sp>
        <p:nvSpPr>
          <p:cNvPr id="395" name="Google Shape;395;p30"/>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Disrupting economic incentives.</a:t>
            </a:r>
            <a:endParaRPr>
              <a:solidFill>
                <a:srgbClr val="4B4F56"/>
              </a:solidFill>
              <a:highlight>
                <a:srgbClr val="FFFFFF"/>
              </a:highlight>
            </a:endParaRPr>
          </a:p>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Helping people make more informed decisions when they encounter false news.</a:t>
            </a:r>
            <a:endParaRPr>
              <a:solidFill>
                <a:srgbClr val="4B4F56"/>
              </a:solidFill>
              <a:highlight>
                <a:srgbClr val="FFFFFF"/>
              </a:highlight>
            </a:endParaRPr>
          </a:p>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To find synthetic, manipulated, or out-of-context media.</a:t>
            </a:r>
            <a:endParaRPr>
              <a:solidFill>
                <a:srgbClr val="31333F"/>
              </a:solidFill>
              <a:highlight>
                <a:schemeClr val="lt1"/>
              </a:highlight>
            </a:endParaRPr>
          </a:p>
          <a:p>
            <a:pPr indent="0" lvl="0" marL="0" rtl="0" algn="l">
              <a:lnSpc>
                <a:spcPct val="115000"/>
              </a:lnSpc>
              <a:spcBef>
                <a:spcPts val="1500"/>
              </a:spcBef>
              <a:spcAft>
                <a:spcPts val="0"/>
              </a:spcAft>
              <a:buSzPts val="1800"/>
              <a:buNone/>
            </a:pPr>
            <a:r>
              <a:t/>
            </a:r>
            <a:endParaRPr sz="1350">
              <a:solidFill>
                <a:srgbClr val="4B4F56"/>
              </a:solidFill>
              <a:highlight>
                <a:srgbClr val="FFFFFF"/>
              </a:highlight>
              <a:latin typeface="Montserrat"/>
              <a:ea typeface="Montserrat"/>
              <a:cs typeface="Montserrat"/>
              <a:sym typeface="Montserrat"/>
            </a:endParaRPr>
          </a:p>
          <a:p>
            <a:pPr indent="0" lvl="0" marL="0" rtl="0" algn="l">
              <a:lnSpc>
                <a:spcPct val="115000"/>
              </a:lnSpc>
              <a:spcBef>
                <a:spcPts val="1500"/>
              </a:spcBef>
              <a:spcAft>
                <a:spcPts val="0"/>
              </a:spcAft>
              <a:buSzPts val="1800"/>
              <a:buNone/>
            </a:pPr>
            <a:r>
              <a:t/>
            </a:r>
            <a:endParaRPr sz="1350">
              <a:solidFill>
                <a:srgbClr val="4B4F56"/>
              </a:solidFill>
              <a:highlight>
                <a:srgbClr val="FFFFFF"/>
              </a:highlight>
              <a:latin typeface="Montserrat"/>
              <a:ea typeface="Montserrat"/>
              <a:cs typeface="Montserrat"/>
              <a:sym typeface="Montserrat"/>
            </a:endParaRPr>
          </a:p>
          <a:p>
            <a:pPr indent="0" lvl="0" marL="0" rtl="0" algn="l">
              <a:lnSpc>
                <a:spcPct val="115000"/>
              </a:lnSpc>
              <a:spcBef>
                <a:spcPts val="1500"/>
              </a:spcBef>
              <a:spcAft>
                <a:spcPts val="1200"/>
              </a:spcAft>
              <a:buSzPts val="1800"/>
              <a:buNone/>
            </a:pPr>
            <a:r>
              <a:t/>
            </a:r>
            <a:endParaRPr sz="1350">
              <a:solidFill>
                <a:srgbClr val="4B4F56"/>
              </a:solidFill>
              <a:highlight>
                <a:srgbClr val="FFFFFF"/>
              </a:highlight>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31"/>
          <p:cNvSpPr txBox="1"/>
          <p:nvPr>
            <p:ph type="title"/>
          </p:nvPr>
        </p:nvSpPr>
        <p:spPr>
          <a:xfrm>
            <a:off x="304800" y="309350"/>
            <a:ext cx="8537700" cy="74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New sources</a:t>
            </a:r>
            <a:endParaRPr/>
          </a:p>
        </p:txBody>
      </p:sp>
      <p:sp>
        <p:nvSpPr>
          <p:cNvPr id="401" name="Google Shape;401;p31"/>
          <p:cNvSpPr txBox="1"/>
          <p:nvPr/>
        </p:nvSpPr>
        <p:spPr>
          <a:xfrm>
            <a:off x="267250" y="1248025"/>
            <a:ext cx="80523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Retrieval Augmentation: </a:t>
            </a:r>
            <a:r>
              <a:rPr b="0" i="0" lang="en-GB" sz="1200" u="sng" cap="none" strike="noStrike">
                <a:solidFill>
                  <a:schemeClr val="hlink"/>
                </a:solidFill>
                <a:highlight>
                  <a:srgbClr val="FFFFFF"/>
                </a:highlight>
                <a:latin typeface="Arial"/>
                <a:ea typeface="Arial"/>
                <a:cs typeface="Arial"/>
                <a:sym typeface="Arial"/>
                <a:hlinkClick r:id="rId3"/>
              </a:rPr>
              <a:t>https://ruder.io/ml-highlights-2021/index.html#11retrievalaugmentation</a:t>
            </a:r>
            <a:r>
              <a:rPr b="0" i="0" lang="en-GB" sz="1200" u="none" cap="none" strike="noStrike">
                <a:solidFill>
                  <a:srgbClr val="31333F"/>
                </a:solidFill>
                <a:highlight>
                  <a:srgbClr val="FFFFFF"/>
                </a:highlight>
                <a:latin typeface="Arial"/>
                <a:ea typeface="Arial"/>
                <a:cs typeface="Arial"/>
                <a:sym typeface="Arial"/>
              </a:rPr>
              <a:t> </a:t>
            </a:r>
            <a:endParaRPr b="0" i="0" sz="1200" u="none" cap="none" strike="noStrike">
              <a:solidFill>
                <a:srgbClr val="31333F"/>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What’s next for NPL: </a:t>
            </a:r>
            <a:r>
              <a:rPr b="0" i="0" lang="en-GB" sz="1200" u="sng" cap="none" strike="noStrike">
                <a:solidFill>
                  <a:schemeClr val="hlink"/>
                </a:solidFill>
                <a:highlight>
                  <a:srgbClr val="FFFFFF"/>
                </a:highlight>
                <a:latin typeface="Arial"/>
                <a:ea typeface="Arial"/>
                <a:cs typeface="Arial"/>
                <a:sym typeface="Arial"/>
                <a:hlinkClick r:id="rId4"/>
              </a:rPr>
              <a:t>https://www.amazon.science/blog/acl-what-comes-next-for-natural-language-processing</a:t>
            </a:r>
            <a:r>
              <a:rPr b="0" i="0" lang="en-GB" sz="1200" u="none" cap="none" strike="noStrike">
                <a:solidFill>
                  <a:srgbClr val="31333F"/>
                </a:solidFill>
                <a:highlight>
                  <a:srgbClr val="FFFFFF"/>
                </a:highlight>
                <a:latin typeface="Arial"/>
                <a:ea typeface="Arial"/>
                <a:cs typeface="Arial"/>
                <a:sym typeface="Arial"/>
              </a:rPr>
              <a:t> </a:t>
            </a:r>
            <a:endParaRPr b="0" i="0" sz="1200" u="none" cap="none" strike="noStrike">
              <a:solidFill>
                <a:srgbClr val="31333F"/>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Twitter policy: </a:t>
            </a:r>
            <a:r>
              <a:rPr b="0" i="0" lang="en-GB" sz="1200" u="sng" cap="none" strike="noStrike">
                <a:solidFill>
                  <a:schemeClr val="hlink"/>
                </a:solidFill>
                <a:highlight>
                  <a:srgbClr val="FFFFFF"/>
                </a:highlight>
                <a:latin typeface="Arial"/>
                <a:ea typeface="Arial"/>
                <a:cs typeface="Arial"/>
                <a:sym typeface="Arial"/>
                <a:hlinkClick r:id="rId5"/>
              </a:rPr>
              <a:t>https://help.twitter.com/en/rules-and-policies/manipulated-media</a:t>
            </a:r>
            <a:endParaRPr b="0" i="0" sz="1200" u="none" cap="none" strike="noStrike">
              <a:solidFill>
                <a:srgbClr val="31333F"/>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Working to stop misinformation: </a:t>
            </a:r>
            <a:r>
              <a:rPr b="0" i="0" lang="en-GB" sz="1200" u="sng" cap="none" strike="noStrike">
                <a:solidFill>
                  <a:schemeClr val="hlink"/>
                </a:solidFill>
                <a:highlight>
                  <a:srgbClr val="FFFFFF"/>
                </a:highlight>
                <a:latin typeface="Arial"/>
                <a:ea typeface="Arial"/>
                <a:cs typeface="Arial"/>
                <a:sym typeface="Arial"/>
                <a:hlinkClick r:id="rId6"/>
              </a:rPr>
              <a:t>https://www.facebook.com/formedia/blog/working-to-stop-misinformation-and-false-news</a:t>
            </a:r>
            <a:r>
              <a:rPr b="0" i="0" lang="en-GB" sz="1200" u="none" cap="none" strike="noStrike">
                <a:solidFill>
                  <a:srgbClr val="31333F"/>
                </a:solidFill>
                <a:highlight>
                  <a:srgbClr val="FFFFFF"/>
                </a:highlight>
                <a:latin typeface="Arial"/>
                <a:ea typeface="Arial"/>
                <a:cs typeface="Arial"/>
                <a:sym typeface="Arial"/>
              </a:rPr>
              <a:t> </a:t>
            </a:r>
            <a:endParaRPr b="0" i="0" sz="1200" u="none" cap="none" strike="noStrike">
              <a:solidFill>
                <a:srgbClr val="31333F"/>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The spread of true and false news by MIT: </a:t>
            </a:r>
            <a:r>
              <a:rPr b="0" i="0" lang="en-GB" sz="1200" u="sng" cap="none" strike="noStrike">
                <a:solidFill>
                  <a:schemeClr val="hlink"/>
                </a:solidFill>
                <a:highlight>
                  <a:srgbClr val="FFFFFF"/>
                </a:highlight>
                <a:latin typeface="Arial"/>
                <a:ea typeface="Arial"/>
                <a:cs typeface="Arial"/>
                <a:sym typeface="Arial"/>
                <a:hlinkClick r:id="rId7"/>
              </a:rPr>
              <a:t>https://www.science.org/doi/10.1126/science.aap9559</a:t>
            </a:r>
            <a:endParaRPr b="0" i="0" sz="1200" u="none" cap="none" strike="noStrike">
              <a:solidFill>
                <a:srgbClr val="31333F"/>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31333F"/>
                </a:solidFill>
                <a:highlight>
                  <a:srgbClr val="FFFFFF"/>
                </a:highlight>
                <a:latin typeface="Arial"/>
                <a:ea typeface="Arial"/>
                <a:cs typeface="Arial"/>
                <a:sym typeface="Arial"/>
              </a:rPr>
              <a:t>FaceBook check: </a:t>
            </a:r>
            <a:r>
              <a:rPr b="0" i="0" lang="en-GB" sz="1200" u="sng" cap="none" strike="noStrike">
                <a:solidFill>
                  <a:schemeClr val="hlink"/>
                </a:solidFill>
                <a:highlight>
                  <a:srgbClr val="FFFFFF"/>
                </a:highlight>
                <a:latin typeface="Arial"/>
                <a:ea typeface="Arial"/>
                <a:cs typeface="Arial"/>
                <a:sym typeface="Arial"/>
                <a:hlinkClick r:id="rId8"/>
              </a:rPr>
              <a:t>https://about.fb.com/wp-content/uploads/2018/10/fake-news-trends.pdf</a:t>
            </a:r>
            <a:r>
              <a:rPr b="0" i="0" lang="en-GB" sz="1200" u="none" cap="none" strike="noStrike">
                <a:solidFill>
                  <a:srgbClr val="31333F"/>
                </a:solidFill>
                <a:highlight>
                  <a:srgbClr val="FFFFFF"/>
                </a:highlight>
                <a:latin typeface="Arial"/>
                <a:ea typeface="Arial"/>
                <a:cs typeface="Arial"/>
                <a:sym typeface="Arial"/>
              </a:rPr>
              <a:t> </a:t>
            </a:r>
            <a:endParaRPr b="0" i="0" sz="1200" u="none" cap="none" strike="noStrike">
              <a:solidFill>
                <a:srgbClr val="31333F"/>
              </a:solidFill>
              <a:highlight>
                <a:srgbClr val="FFFFFF"/>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05" name="Shape 405"/>
        <p:cNvGrpSpPr/>
        <p:nvPr/>
      </p:nvGrpSpPr>
      <p:grpSpPr>
        <a:xfrm>
          <a:off x="0" y="0"/>
          <a:ext cx="0" cy="0"/>
          <a:chOff x="0" y="0"/>
          <a:chExt cx="0" cy="0"/>
        </a:xfrm>
      </p:grpSpPr>
      <p:sp>
        <p:nvSpPr>
          <p:cNvPr id="406" name="Google Shape;406;p32"/>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THE PROBLEM</a:t>
            </a:r>
            <a:endParaRPr sz="2700">
              <a:latin typeface="Calibri"/>
              <a:ea typeface="Calibri"/>
              <a:cs typeface="Calibri"/>
              <a:sym typeface="Calibri"/>
            </a:endParaRPr>
          </a:p>
        </p:txBody>
      </p:sp>
      <p:pic>
        <p:nvPicPr>
          <p:cNvPr id="407" name="Google Shape;407;p32"/>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GB" sz="2400">
                <a:solidFill>
                  <a:srgbClr val="3333D4"/>
                </a:solidFill>
                <a:latin typeface="Source Code Pro"/>
                <a:ea typeface="Source Code Pro"/>
                <a:cs typeface="Source Code Pro"/>
                <a:sym typeface="Source Code Pro"/>
              </a:rPr>
              <a:t>Metrics</a:t>
            </a:r>
            <a:endParaRPr sz="2400">
              <a:solidFill>
                <a:srgbClr val="3333D4"/>
              </a:solidFill>
              <a:latin typeface="Source Code Pro"/>
              <a:ea typeface="Source Code Pro"/>
              <a:cs typeface="Source Code Pro"/>
              <a:sym typeface="Source Code Pro"/>
            </a:endParaRPr>
          </a:p>
        </p:txBody>
      </p:sp>
      <p:sp>
        <p:nvSpPr>
          <p:cNvPr id="96" name="Google Shape;96;p4"/>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n-GB"/>
              <a:t>Vosoughi, et al. mentioned that in Twitter from 2006 to 2017 about </a:t>
            </a:r>
            <a:r>
              <a:rPr b="1" lang="en-GB" sz="2640">
                <a:solidFill>
                  <a:srgbClr val="3333D4"/>
                </a:solidFill>
              </a:rPr>
              <a:t>126,000 rumors</a:t>
            </a:r>
            <a:r>
              <a:rPr b="1" lang="en-GB"/>
              <a:t> </a:t>
            </a:r>
            <a:r>
              <a:rPr lang="en-GB"/>
              <a:t>were spread by </a:t>
            </a:r>
            <a:r>
              <a:rPr b="1" lang="en-GB" sz="2200">
                <a:solidFill>
                  <a:srgbClr val="3333D4"/>
                </a:solidFill>
              </a:rPr>
              <a:t>∼3 million people</a:t>
            </a:r>
            <a:endParaRPr b="1" sz="2200">
              <a:solidFill>
                <a:srgbClr val="3333D4"/>
              </a:solidFill>
            </a:endParaRPr>
          </a:p>
          <a:p>
            <a:pPr indent="0" lvl="0" marL="0" rtl="0" algn="just">
              <a:lnSpc>
                <a:spcPct val="115000"/>
              </a:lnSpc>
              <a:spcBef>
                <a:spcPts val="1200"/>
              </a:spcBef>
              <a:spcAft>
                <a:spcPts val="0"/>
              </a:spcAft>
              <a:buSzPts val="1800"/>
              <a:buNone/>
            </a:pPr>
            <a:r>
              <a:t/>
            </a:r>
            <a:endParaRPr/>
          </a:p>
          <a:p>
            <a:pPr indent="0" lvl="0" marL="0" rtl="0" algn="just">
              <a:lnSpc>
                <a:spcPct val="115000"/>
              </a:lnSpc>
              <a:spcBef>
                <a:spcPts val="1200"/>
              </a:spcBef>
              <a:spcAft>
                <a:spcPts val="0"/>
              </a:spcAft>
              <a:buSzPts val="1800"/>
              <a:buNone/>
            </a:pPr>
            <a:r>
              <a:t/>
            </a:r>
            <a:endParaRPr/>
          </a:p>
          <a:p>
            <a:pPr indent="0" lvl="0" marL="0" rtl="0" algn="just">
              <a:lnSpc>
                <a:spcPct val="115000"/>
              </a:lnSpc>
              <a:spcBef>
                <a:spcPts val="1200"/>
              </a:spcBef>
              <a:spcAft>
                <a:spcPts val="1200"/>
              </a:spcAft>
              <a:buSzPts val="1800"/>
              <a:buNone/>
            </a:pPr>
            <a:r>
              <a:t/>
            </a:r>
            <a:endParaRPr/>
          </a:p>
        </p:txBody>
      </p:sp>
      <p:pic>
        <p:nvPicPr>
          <p:cNvPr id="97" name="Google Shape;97;p4"/>
          <p:cNvPicPr preferRelativeResize="0"/>
          <p:nvPr/>
        </p:nvPicPr>
        <p:blipFill rotWithShape="1">
          <a:blip r:embed="rId3">
            <a:alphaModFix/>
          </a:blip>
          <a:srcRect b="0" l="0" r="0" t="0"/>
          <a:stretch/>
        </p:blipFill>
        <p:spPr>
          <a:xfrm>
            <a:off x="2771300" y="2495950"/>
            <a:ext cx="3601399" cy="21548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What happens in social media if </a:t>
            </a:r>
            <a:endParaRPr/>
          </a:p>
        </p:txBody>
      </p:sp>
      <p:sp>
        <p:nvSpPr>
          <p:cNvPr id="413" name="Google Shape;413;p3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News / Tweet deletion</a:t>
            </a:r>
            <a:endParaRPr/>
          </a:p>
          <a:p>
            <a:pPr indent="-342900" lvl="0" marL="457200" rtl="0" algn="l">
              <a:lnSpc>
                <a:spcPct val="115000"/>
              </a:lnSpc>
              <a:spcBef>
                <a:spcPts val="0"/>
              </a:spcBef>
              <a:spcAft>
                <a:spcPts val="0"/>
              </a:spcAft>
              <a:buSzPts val="1800"/>
              <a:buChar char="●"/>
            </a:pPr>
            <a:r>
              <a:rPr lang="en-GB"/>
              <a:t>Labeling</a:t>
            </a:r>
            <a:endParaRPr/>
          </a:p>
          <a:p>
            <a:pPr indent="-342900" lvl="0" marL="457200" rtl="0" algn="l">
              <a:lnSpc>
                <a:spcPct val="115000"/>
              </a:lnSpc>
              <a:spcBef>
                <a:spcPts val="0"/>
              </a:spcBef>
              <a:spcAft>
                <a:spcPts val="0"/>
              </a:spcAft>
              <a:buSzPts val="1800"/>
              <a:buChar char="●"/>
            </a:pPr>
            <a:r>
              <a:rPr lang="en-GB"/>
              <a:t>Account locks</a:t>
            </a:r>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Newsroom goals</a:t>
            </a:r>
            <a:endParaRPr/>
          </a:p>
        </p:txBody>
      </p:sp>
      <p:sp>
        <p:nvSpPr>
          <p:cNvPr id="419" name="Google Shape;419;p34"/>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400">
                <a:solidFill>
                  <a:srgbClr val="000000"/>
                </a:solidFill>
                <a:highlight>
                  <a:srgbClr val="FFFFFF"/>
                </a:highlight>
                <a:latin typeface="Roboto"/>
                <a:ea typeface="Roboto"/>
                <a:cs typeface="Roboto"/>
                <a:sym typeface="Roboto"/>
              </a:rPr>
              <a:t>We're committed to fight the spread of misinformation online, and promote plurality, through explainable AI and community engagement.</a:t>
            </a:r>
            <a:endParaRPr sz="1400">
              <a:solidFill>
                <a:srgbClr val="000000"/>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GB" sz="1400">
                <a:solidFill>
                  <a:srgbClr val="000000"/>
                </a:solidFill>
                <a:highlight>
                  <a:srgbClr val="FFFFFF"/>
                </a:highlight>
                <a:latin typeface="Roboto"/>
                <a:ea typeface="Roboto"/>
                <a:cs typeface="Roboto"/>
                <a:sym typeface="Roboto"/>
              </a:rPr>
              <a:t>Our goals are to:</a:t>
            </a:r>
            <a:endParaRPr sz="1400">
              <a:solidFill>
                <a:srgbClr val="000000"/>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GB" sz="1400">
                <a:solidFill>
                  <a:srgbClr val="000000"/>
                </a:solidFill>
                <a:highlight>
                  <a:srgbClr val="FFFFFF"/>
                </a:highlight>
                <a:latin typeface="Roboto"/>
                <a:ea typeface="Roboto"/>
                <a:cs typeface="Roboto"/>
                <a:sym typeface="Roboto"/>
              </a:rPr>
              <a:t>- Fight the spread of disinformation and hate speech;</a:t>
            </a:r>
            <a:endParaRPr sz="1400">
              <a:solidFill>
                <a:srgbClr val="000000"/>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800"/>
              <a:buNone/>
            </a:pPr>
            <a:r>
              <a:rPr lang="en-GB" sz="1400">
                <a:solidFill>
                  <a:srgbClr val="000000"/>
                </a:solidFill>
                <a:highlight>
                  <a:srgbClr val="FFFFFF"/>
                </a:highlight>
                <a:latin typeface="Roboto"/>
                <a:ea typeface="Roboto"/>
                <a:cs typeface="Roboto"/>
                <a:sym typeface="Roboto"/>
              </a:rPr>
              <a:t>- Highlight misinformation and bias; and</a:t>
            </a:r>
            <a:endParaRPr sz="1400">
              <a:solidFill>
                <a:srgbClr val="000000"/>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SzPts val="1800"/>
              <a:buNone/>
            </a:pPr>
            <a:r>
              <a:rPr lang="en-GB" sz="1400">
                <a:solidFill>
                  <a:srgbClr val="000000"/>
                </a:solidFill>
                <a:highlight>
                  <a:srgbClr val="FFFFFF"/>
                </a:highlight>
                <a:latin typeface="Roboto"/>
                <a:ea typeface="Roboto"/>
                <a:cs typeface="Roboto"/>
                <a:sym typeface="Roboto"/>
              </a:rPr>
              <a:t>- Open up echo-chambers by providing a balanced view on the news;</a:t>
            </a:r>
            <a:endParaRPr sz="1400">
              <a:solidFill>
                <a:srgbClr val="000000"/>
              </a:solidFill>
              <a:highlight>
                <a:srgbClr val="FFFFFF"/>
              </a:highlight>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23" name="Shape 423"/>
        <p:cNvGrpSpPr/>
        <p:nvPr/>
      </p:nvGrpSpPr>
      <p:grpSpPr>
        <a:xfrm>
          <a:off x="0" y="0"/>
          <a:ext cx="0" cy="0"/>
          <a:chOff x="0" y="0"/>
          <a:chExt cx="0" cy="0"/>
        </a:xfrm>
      </p:grpSpPr>
      <p:sp>
        <p:nvSpPr>
          <p:cNvPr id="424" name="Google Shape;424;p35"/>
          <p:cNvSpPr txBox="1"/>
          <p:nvPr/>
        </p:nvSpPr>
        <p:spPr>
          <a:xfrm>
            <a:off x="1903550" y="478350"/>
            <a:ext cx="5534700" cy="41868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More data on another Latinamerican countries.</a:t>
            </a:r>
            <a:endParaRPr b="0" i="0" sz="2000" u="none" cap="none" strike="noStrike">
              <a:solidFill>
                <a:schemeClr val="lt1"/>
              </a:solidFill>
              <a:latin typeface="Arial"/>
              <a:ea typeface="Arial"/>
              <a:cs typeface="Arial"/>
              <a:sym typeface="Arial"/>
            </a:endParaRPr>
          </a:p>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More state-of-the art models implemented with different hyperparameters.</a:t>
            </a:r>
            <a:endParaRPr b="0" i="0" sz="2000" u="none" cap="none" strike="noStrike">
              <a:solidFill>
                <a:schemeClr val="lt1"/>
              </a:solidFill>
              <a:latin typeface="Arial"/>
              <a:ea typeface="Arial"/>
              <a:cs typeface="Arial"/>
              <a:sym typeface="Arial"/>
            </a:endParaRPr>
          </a:p>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Data labelling opened to all spanish speakers with further statistical sampling.</a:t>
            </a:r>
            <a:endParaRPr b="0" i="0" sz="2000" u="none" cap="none" strike="noStrike">
              <a:solidFill>
                <a:schemeClr val="lt1"/>
              </a:solidFill>
              <a:latin typeface="Arial"/>
              <a:ea typeface="Arial"/>
              <a:cs typeface="Arial"/>
              <a:sym typeface="Arial"/>
            </a:endParaRPr>
          </a:p>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Correction framework for Political Analyst to use.</a:t>
            </a:r>
            <a:endParaRPr b="0" i="0" sz="2000" u="none" cap="none" strike="noStrike">
              <a:solidFill>
                <a:schemeClr val="lt1"/>
              </a:solidFill>
              <a:latin typeface="Arial"/>
              <a:ea typeface="Arial"/>
              <a:cs typeface="Arial"/>
              <a:sym typeface="Arial"/>
            </a:endParaRPr>
          </a:p>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Web Scraping automation and integration for further topic modeling analysis and clustering.</a:t>
            </a:r>
            <a:endParaRPr b="0" i="0" sz="2000" u="none" cap="none" strike="noStrike">
              <a:solidFill>
                <a:schemeClr val="lt1"/>
              </a:solidFill>
              <a:latin typeface="Arial"/>
              <a:ea typeface="Arial"/>
              <a:cs typeface="Arial"/>
              <a:sym typeface="Arial"/>
            </a:endParaRPr>
          </a:p>
          <a:p>
            <a:pPr indent="-355600" lvl="0" marL="457200" marR="0" rtl="0" algn="just">
              <a:lnSpc>
                <a:spcPct val="100000"/>
              </a:lnSpc>
              <a:spcBef>
                <a:spcPts val="0"/>
              </a:spcBef>
              <a:spcAft>
                <a:spcPts val="0"/>
              </a:spcAft>
              <a:buClr>
                <a:schemeClr val="lt1"/>
              </a:buClr>
              <a:buSzPts val="2000"/>
              <a:buFont typeface="Arial"/>
              <a:buChar char="●"/>
            </a:pPr>
            <a:r>
              <a:rPr b="0" i="0" lang="en-GB" sz="2000" u="none" cap="none" strike="noStrike">
                <a:solidFill>
                  <a:schemeClr val="lt1"/>
                </a:solidFill>
                <a:latin typeface="Arial"/>
                <a:ea typeface="Arial"/>
                <a:cs typeface="Arial"/>
                <a:sym typeface="Arial"/>
              </a:rPr>
              <a:t>Plug-in creation for fake news detector in web browsers like Google Chrome.</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28" name="Shape 428"/>
        <p:cNvGrpSpPr/>
        <p:nvPr/>
      </p:nvGrpSpPr>
      <p:grpSpPr>
        <a:xfrm>
          <a:off x="0" y="0"/>
          <a:ext cx="0" cy="0"/>
          <a:chOff x="0" y="0"/>
          <a:chExt cx="0" cy="0"/>
        </a:xfrm>
      </p:grpSpPr>
      <p:sp>
        <p:nvSpPr>
          <p:cNvPr id="429" name="Google Shape;429;p36"/>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DATA COLLECTION</a:t>
            </a:r>
            <a:endParaRPr sz="2700">
              <a:latin typeface="Calibri"/>
              <a:ea typeface="Calibri"/>
              <a:cs typeface="Calibri"/>
              <a:sym typeface="Calibri"/>
            </a:endParaRPr>
          </a:p>
        </p:txBody>
      </p:sp>
      <p:pic>
        <p:nvPicPr>
          <p:cNvPr id="430" name="Google Shape;430;p36"/>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34" name="Shape 434"/>
        <p:cNvGrpSpPr/>
        <p:nvPr/>
      </p:nvGrpSpPr>
      <p:grpSpPr>
        <a:xfrm>
          <a:off x="0" y="0"/>
          <a:ext cx="0" cy="0"/>
          <a:chOff x="0" y="0"/>
          <a:chExt cx="0" cy="0"/>
        </a:xfrm>
      </p:grpSpPr>
      <p:sp>
        <p:nvSpPr>
          <p:cNvPr id="435" name="Google Shape;435;p37"/>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ANNOTATIONS</a:t>
            </a:r>
            <a:endParaRPr sz="2700">
              <a:latin typeface="Calibri"/>
              <a:ea typeface="Calibri"/>
              <a:cs typeface="Calibri"/>
              <a:sym typeface="Calibri"/>
            </a:endParaRPr>
          </a:p>
        </p:txBody>
      </p:sp>
      <p:pic>
        <p:nvPicPr>
          <p:cNvPr id="436" name="Google Shape;436;p37"/>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
        <p:nvSpPr>
          <p:cNvPr id="437" name="Google Shape;437;p37"/>
          <p:cNvSpPr txBox="1"/>
          <p:nvPr/>
        </p:nvSpPr>
        <p:spPr>
          <a:xfrm>
            <a:off x="3693625" y="3984275"/>
            <a:ext cx="3910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Arial"/>
                <a:ea typeface="Arial"/>
                <a:cs typeface="Arial"/>
                <a:sym typeface="Arial"/>
              </a:rPr>
              <a:t>How will we define that a web article </a:t>
            </a:r>
            <a:endParaRPr b="1" i="0" sz="1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Arial"/>
                <a:ea typeface="Arial"/>
                <a:cs typeface="Arial"/>
                <a:sym typeface="Arial"/>
              </a:rPr>
              <a:t>or a tweet is true or fake?</a:t>
            </a:r>
            <a:endParaRPr b="1" i="0" sz="1700" u="none" cap="none" strike="noStrike">
              <a:solidFill>
                <a:schemeClr val="lt1"/>
              </a:solidFill>
              <a:latin typeface="Arial"/>
              <a:ea typeface="Arial"/>
              <a:cs typeface="Arial"/>
              <a:sym typeface="Arial"/>
            </a:endParaRPr>
          </a:p>
        </p:txBody>
      </p:sp>
      <p:pic>
        <p:nvPicPr>
          <p:cNvPr id="438" name="Google Shape;438;p37"/>
          <p:cNvPicPr preferRelativeResize="0"/>
          <p:nvPr/>
        </p:nvPicPr>
        <p:blipFill rotWithShape="1">
          <a:blip r:embed="rId4">
            <a:alphaModFix/>
          </a:blip>
          <a:srcRect b="0" l="0" r="0" t="0"/>
          <a:stretch/>
        </p:blipFill>
        <p:spPr>
          <a:xfrm>
            <a:off x="1590775" y="3446625"/>
            <a:ext cx="2170420" cy="16308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42" name="Shape 442"/>
        <p:cNvGrpSpPr/>
        <p:nvPr/>
      </p:nvGrpSpPr>
      <p:grpSpPr>
        <a:xfrm>
          <a:off x="0" y="0"/>
          <a:ext cx="0" cy="0"/>
          <a:chOff x="0" y="0"/>
          <a:chExt cx="0" cy="0"/>
        </a:xfrm>
      </p:grpSpPr>
      <p:sp>
        <p:nvSpPr>
          <p:cNvPr id="443" name="Google Shape;443;p38"/>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MODELLING</a:t>
            </a:r>
            <a:endParaRPr sz="2700">
              <a:latin typeface="Calibri"/>
              <a:ea typeface="Calibri"/>
              <a:cs typeface="Calibri"/>
              <a:sym typeface="Calibri"/>
            </a:endParaRPr>
          </a:p>
        </p:txBody>
      </p:sp>
      <p:pic>
        <p:nvPicPr>
          <p:cNvPr id="444" name="Google Shape;444;p38"/>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48" name="Shape 448"/>
        <p:cNvGrpSpPr/>
        <p:nvPr/>
      </p:nvGrpSpPr>
      <p:grpSpPr>
        <a:xfrm>
          <a:off x="0" y="0"/>
          <a:ext cx="0" cy="0"/>
          <a:chOff x="0" y="0"/>
          <a:chExt cx="0" cy="0"/>
        </a:xfrm>
      </p:grpSpPr>
      <p:sp>
        <p:nvSpPr>
          <p:cNvPr id="449" name="Google Shape;449;p39"/>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LIVE DEMO</a:t>
            </a:r>
            <a:endParaRPr sz="2700">
              <a:latin typeface="Calibri"/>
              <a:ea typeface="Calibri"/>
              <a:cs typeface="Calibri"/>
              <a:sym typeface="Calibri"/>
            </a:endParaRPr>
          </a:p>
        </p:txBody>
      </p:sp>
      <p:pic>
        <p:nvPicPr>
          <p:cNvPr id="450" name="Google Shape;450;p39"/>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B5394"/>
        </a:solidFill>
      </p:bgPr>
    </p:bg>
    <p:spTree>
      <p:nvGrpSpPr>
        <p:cNvPr id="454" name="Shape 454"/>
        <p:cNvGrpSpPr/>
        <p:nvPr/>
      </p:nvGrpSpPr>
      <p:grpSpPr>
        <a:xfrm>
          <a:off x="0" y="0"/>
          <a:ext cx="0" cy="0"/>
          <a:chOff x="0" y="0"/>
          <a:chExt cx="0" cy="0"/>
        </a:xfrm>
      </p:grpSpPr>
      <p:sp>
        <p:nvSpPr>
          <p:cNvPr id="455" name="Google Shape;455;p40"/>
          <p:cNvSpPr txBox="1"/>
          <p:nvPr>
            <p:ph type="ctrTitle"/>
          </p:nvPr>
        </p:nvSpPr>
        <p:spPr>
          <a:xfrm>
            <a:off x="581200" y="1935697"/>
            <a:ext cx="8222100" cy="838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8000"/>
              <a:buNone/>
            </a:pPr>
            <a:r>
              <a:rPr lang="en-GB" sz="2700">
                <a:latin typeface="Calibri"/>
                <a:ea typeface="Calibri"/>
                <a:cs typeface="Calibri"/>
                <a:sym typeface="Calibri"/>
              </a:rPr>
              <a:t>FUTURE WORK</a:t>
            </a:r>
            <a:endParaRPr sz="2700">
              <a:latin typeface="Calibri"/>
              <a:ea typeface="Calibri"/>
              <a:cs typeface="Calibri"/>
              <a:sym typeface="Calibri"/>
            </a:endParaRPr>
          </a:p>
        </p:txBody>
      </p:sp>
      <p:pic>
        <p:nvPicPr>
          <p:cNvPr id="456" name="Google Shape;456;p40"/>
          <p:cNvPicPr preferRelativeResize="0"/>
          <p:nvPr/>
        </p:nvPicPr>
        <p:blipFill rotWithShape="1">
          <a:blip r:embed="rId3">
            <a:alphaModFix/>
          </a:blip>
          <a:srcRect b="0" l="0" r="0" t="0"/>
          <a:stretch/>
        </p:blipFill>
        <p:spPr>
          <a:xfrm>
            <a:off x="6486150" y="299736"/>
            <a:ext cx="2164750" cy="56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01" name="Shape 101"/>
        <p:cNvGrpSpPr/>
        <p:nvPr/>
      </p:nvGrpSpPr>
      <p:grpSpPr>
        <a:xfrm>
          <a:off x="0" y="0"/>
          <a:ext cx="0" cy="0"/>
          <a:chOff x="0" y="0"/>
          <a:chExt cx="0" cy="0"/>
        </a:xfrm>
      </p:grpSpPr>
      <p:sp>
        <p:nvSpPr>
          <p:cNvPr id="102" name="Google Shape;102;p5"/>
          <p:cNvSpPr txBox="1"/>
          <p:nvPr>
            <p:ph type="ctrTitle"/>
          </p:nvPr>
        </p:nvSpPr>
        <p:spPr>
          <a:xfrm>
            <a:off x="460950" y="3863847"/>
            <a:ext cx="8222100" cy="83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GB" sz="2600">
                <a:solidFill>
                  <a:srgbClr val="F3F3F3"/>
                </a:solidFill>
                <a:latin typeface="Source Code Pro"/>
                <a:ea typeface="Source Code Pro"/>
                <a:cs typeface="Source Code Pro"/>
                <a:sym typeface="Source Code Pro"/>
              </a:rPr>
              <a:t>LET’S DO A MVP!!!</a:t>
            </a:r>
            <a:endParaRPr sz="7910">
              <a:solidFill>
                <a:srgbClr val="F3F3F3"/>
              </a:solidFill>
              <a:latin typeface="Source Code Pro"/>
              <a:ea typeface="Source Code Pro"/>
              <a:cs typeface="Source Code Pro"/>
              <a:sym typeface="Source Code Pro"/>
            </a:endParaRPr>
          </a:p>
        </p:txBody>
      </p:sp>
      <p:pic>
        <p:nvPicPr>
          <p:cNvPr id="103" name="Google Shape;103;p5"/>
          <p:cNvPicPr preferRelativeResize="0"/>
          <p:nvPr/>
        </p:nvPicPr>
        <p:blipFill rotWithShape="1">
          <a:blip r:embed="rId3">
            <a:alphaModFix/>
          </a:blip>
          <a:srcRect b="0" l="0" r="0" t="0"/>
          <a:stretch/>
        </p:blipFill>
        <p:spPr>
          <a:xfrm>
            <a:off x="6484425" y="578436"/>
            <a:ext cx="2164750" cy="569975"/>
          </a:xfrm>
          <a:prstGeom prst="rect">
            <a:avLst/>
          </a:prstGeom>
          <a:noFill/>
          <a:ln>
            <a:noFill/>
          </a:ln>
        </p:spPr>
      </p:pic>
      <p:pic>
        <p:nvPicPr>
          <p:cNvPr id="104" name="Google Shape;104;p5"/>
          <p:cNvPicPr preferRelativeResize="0"/>
          <p:nvPr/>
        </p:nvPicPr>
        <p:blipFill rotWithShape="1">
          <a:blip r:embed="rId4">
            <a:alphaModFix/>
          </a:blip>
          <a:srcRect b="0" l="0" r="0" t="0"/>
          <a:stretch/>
        </p:blipFill>
        <p:spPr>
          <a:xfrm>
            <a:off x="399125" y="479613"/>
            <a:ext cx="1203635" cy="838800"/>
          </a:xfrm>
          <a:prstGeom prst="rect">
            <a:avLst/>
          </a:prstGeom>
          <a:noFill/>
          <a:ln>
            <a:noFill/>
          </a:ln>
        </p:spPr>
      </p:pic>
      <p:pic>
        <p:nvPicPr>
          <p:cNvPr id="105" name="Google Shape;105;p5"/>
          <p:cNvPicPr preferRelativeResize="0"/>
          <p:nvPr/>
        </p:nvPicPr>
        <p:blipFill rotWithShape="1">
          <a:blip r:embed="rId5">
            <a:alphaModFix/>
          </a:blip>
          <a:srcRect b="0" l="0" r="0" t="0"/>
          <a:stretch/>
        </p:blipFill>
        <p:spPr>
          <a:xfrm>
            <a:off x="4683650" y="381000"/>
            <a:ext cx="893625" cy="893625"/>
          </a:xfrm>
          <a:prstGeom prst="rect">
            <a:avLst/>
          </a:prstGeom>
          <a:noFill/>
          <a:ln>
            <a:noFill/>
          </a:ln>
        </p:spPr>
      </p:pic>
      <p:pic>
        <p:nvPicPr>
          <p:cNvPr id="106" name="Google Shape;106;p5"/>
          <p:cNvPicPr preferRelativeResize="0"/>
          <p:nvPr/>
        </p:nvPicPr>
        <p:blipFill rotWithShape="1">
          <a:blip r:embed="rId6">
            <a:alphaModFix/>
          </a:blip>
          <a:srcRect b="0" l="0" r="0" t="0"/>
          <a:stretch/>
        </p:blipFill>
        <p:spPr>
          <a:xfrm>
            <a:off x="2509900" y="542825"/>
            <a:ext cx="1266606" cy="569975"/>
          </a:xfrm>
          <a:prstGeom prst="rect">
            <a:avLst/>
          </a:prstGeom>
          <a:noFill/>
          <a:ln>
            <a:noFill/>
          </a:ln>
        </p:spPr>
      </p:pic>
      <p:sp>
        <p:nvSpPr>
          <p:cNvPr id="107" name="Google Shape;107;p5"/>
          <p:cNvSpPr txBox="1"/>
          <p:nvPr/>
        </p:nvSpPr>
        <p:spPr>
          <a:xfrm>
            <a:off x="0" y="1814925"/>
            <a:ext cx="91440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GB" sz="2500" u="none" cap="none" strike="noStrike">
                <a:solidFill>
                  <a:srgbClr val="3333D4"/>
                </a:solidFill>
                <a:latin typeface="Source Code Pro"/>
                <a:ea typeface="Source Code Pro"/>
                <a:cs typeface="Source Code Pro"/>
                <a:sym typeface="Source Code Pro"/>
              </a:rPr>
              <a:t>Politics Fake News Detector in LATAM (Latin America)</a:t>
            </a:r>
            <a:endParaRPr b="1" i="0" sz="2500" u="none" cap="none" strike="noStrike">
              <a:solidFill>
                <a:srgbClr val="3333D4"/>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What are the benefits of detecting false/fake news?</a:t>
            </a:r>
            <a:endParaRPr sz="2400">
              <a:solidFill>
                <a:srgbClr val="3333D4"/>
              </a:solidFill>
              <a:latin typeface="Source Code Pro"/>
              <a:ea typeface="Source Code Pro"/>
              <a:cs typeface="Source Code Pro"/>
              <a:sym typeface="Source Code Pro"/>
            </a:endParaRPr>
          </a:p>
        </p:txBody>
      </p:sp>
      <p:sp>
        <p:nvSpPr>
          <p:cNvPr id="113" name="Google Shape;113;p6"/>
          <p:cNvSpPr txBox="1"/>
          <p:nvPr>
            <p:ph idx="1" type="body"/>
          </p:nvPr>
        </p:nvSpPr>
        <p:spPr>
          <a:xfrm>
            <a:off x="311700" y="1315700"/>
            <a:ext cx="8520600" cy="334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500"/>
              </a:spcBef>
              <a:spcAft>
                <a:spcPts val="0"/>
              </a:spcAft>
              <a:buClr>
                <a:srgbClr val="4B4F56"/>
              </a:buClr>
              <a:buSzPts val="1800"/>
              <a:buChar char="●"/>
            </a:pPr>
            <a:r>
              <a:rPr lang="en-GB">
                <a:solidFill>
                  <a:srgbClr val="4B4F56"/>
                </a:solidFill>
                <a:highlight>
                  <a:srgbClr val="FFFFFF"/>
                </a:highlight>
              </a:rPr>
              <a:t>Detect frauds</a:t>
            </a:r>
            <a:endParaRPr>
              <a:solidFill>
                <a:srgbClr val="4B4F56"/>
              </a:solidFill>
              <a:highlight>
                <a:srgbClr val="FFFFFF"/>
              </a:highlight>
            </a:endParaRPr>
          </a:p>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Detect fake accounts</a:t>
            </a:r>
            <a:endParaRPr>
              <a:solidFill>
                <a:srgbClr val="4B4F56"/>
              </a:solidFill>
              <a:highlight>
                <a:srgbClr val="FFFFFF"/>
              </a:highlight>
            </a:endParaRPr>
          </a:p>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Limit its spread</a:t>
            </a:r>
            <a:endParaRPr>
              <a:solidFill>
                <a:srgbClr val="4B4F56"/>
              </a:solidFill>
              <a:highlight>
                <a:srgbClr val="FFFFFF"/>
              </a:highlight>
            </a:endParaRPr>
          </a:p>
          <a:p>
            <a:pPr indent="-342900" lvl="0" marL="457200" rtl="0" algn="l">
              <a:lnSpc>
                <a:spcPct val="150000"/>
              </a:lnSpc>
              <a:spcBef>
                <a:spcPts val="0"/>
              </a:spcBef>
              <a:spcAft>
                <a:spcPts val="0"/>
              </a:spcAft>
              <a:buClr>
                <a:srgbClr val="4B4F56"/>
              </a:buClr>
              <a:buSzPts val="1800"/>
              <a:buChar char="●"/>
            </a:pPr>
            <a:r>
              <a:rPr lang="en-GB">
                <a:solidFill>
                  <a:srgbClr val="4B4F56"/>
                </a:solidFill>
                <a:highlight>
                  <a:srgbClr val="FFFFFF"/>
                </a:highlight>
              </a:rPr>
              <a:t>Help Misinformed people</a:t>
            </a:r>
            <a:endParaRPr>
              <a:solidFill>
                <a:srgbClr val="4B4F56"/>
              </a:solidFill>
              <a:highlight>
                <a:srgbClr val="FFFFFF"/>
              </a:highlight>
            </a:endParaRPr>
          </a:p>
          <a:p>
            <a:pPr indent="0" lvl="0" marL="0" rtl="0" algn="l">
              <a:lnSpc>
                <a:spcPct val="115000"/>
              </a:lnSpc>
              <a:spcBef>
                <a:spcPts val="1500"/>
              </a:spcBef>
              <a:spcAft>
                <a:spcPts val="1200"/>
              </a:spcAft>
              <a:buSzPts val="1800"/>
              <a:buNone/>
            </a:pPr>
            <a:r>
              <a:t/>
            </a:r>
            <a:endParaRPr sz="1350">
              <a:solidFill>
                <a:srgbClr val="4B4F56"/>
              </a:solidFill>
              <a:highlight>
                <a:srgbClr val="FFFFFF"/>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17" name="Shape 117"/>
        <p:cNvGrpSpPr/>
        <p:nvPr/>
      </p:nvGrpSpPr>
      <p:grpSpPr>
        <a:xfrm>
          <a:off x="0" y="0"/>
          <a:ext cx="0" cy="0"/>
          <a:chOff x="0" y="0"/>
          <a:chExt cx="0" cy="0"/>
        </a:xfrm>
      </p:grpSpPr>
      <p:sp>
        <p:nvSpPr>
          <p:cNvPr id="118" name="Google Shape;118;p7"/>
          <p:cNvSpPr txBox="1"/>
          <p:nvPr>
            <p:ph type="title"/>
          </p:nvPr>
        </p:nvSpPr>
        <p:spPr>
          <a:xfrm>
            <a:off x="4017600" y="353275"/>
            <a:ext cx="46155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GB" sz="2400">
                <a:latin typeface="Source Code Pro"/>
                <a:ea typeface="Source Code Pro"/>
                <a:cs typeface="Source Code Pro"/>
                <a:sym typeface="Source Code Pro"/>
              </a:rPr>
              <a:t>The first challenge of the project was extracting data</a:t>
            </a:r>
            <a:endParaRPr sz="2400">
              <a:latin typeface="Source Code Pro"/>
              <a:ea typeface="Source Code Pro"/>
              <a:cs typeface="Source Code Pro"/>
              <a:sym typeface="Source Code Pro"/>
            </a:endParaRPr>
          </a:p>
        </p:txBody>
      </p:sp>
      <p:sp>
        <p:nvSpPr>
          <p:cNvPr id="119" name="Google Shape;119;p7"/>
          <p:cNvSpPr txBox="1"/>
          <p:nvPr/>
        </p:nvSpPr>
        <p:spPr>
          <a:xfrm>
            <a:off x="4017600" y="1595463"/>
            <a:ext cx="46155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Source Code Pro"/>
                <a:ea typeface="Source Code Pro"/>
                <a:cs typeface="Source Code Pro"/>
                <a:sym typeface="Source Code Pro"/>
              </a:rPr>
              <a:t>News articles and tweets are generally publicly available, so they were extracted by using scrapers and Twitter’s APIs. </a:t>
            </a:r>
            <a:endParaRPr b="0" i="0" sz="1400" u="none" cap="none" strike="noStrike">
              <a:solidFill>
                <a:schemeClr val="lt1"/>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Source Code Pro"/>
                <a:ea typeface="Source Code Pro"/>
                <a:cs typeface="Source Code Pro"/>
                <a:sym typeface="Source Code Pro"/>
              </a:rPr>
              <a:t>We extracted 1.500 tweets and 1.599 Web Articles, from 2013 to 2022.</a:t>
            </a:r>
            <a:endParaRPr b="0" i="0" sz="1400" u="none" cap="none" strike="noStrike">
              <a:solidFill>
                <a:schemeClr val="lt1"/>
              </a:solidFill>
              <a:latin typeface="Source Code Pro"/>
              <a:ea typeface="Source Code Pro"/>
              <a:cs typeface="Source Code Pro"/>
              <a:sym typeface="Source Code Pro"/>
            </a:endParaRPr>
          </a:p>
        </p:txBody>
      </p:sp>
      <p:pic>
        <p:nvPicPr>
          <p:cNvPr id="120" name="Google Shape;120;p7"/>
          <p:cNvPicPr preferRelativeResize="0"/>
          <p:nvPr/>
        </p:nvPicPr>
        <p:blipFill rotWithShape="1">
          <a:blip r:embed="rId3">
            <a:alphaModFix/>
          </a:blip>
          <a:srcRect b="0" l="0" r="0" t="0"/>
          <a:stretch/>
        </p:blipFill>
        <p:spPr>
          <a:xfrm>
            <a:off x="0" y="0"/>
            <a:ext cx="3657601" cy="5143501"/>
          </a:xfrm>
          <a:prstGeom prst="rect">
            <a:avLst/>
          </a:prstGeom>
          <a:noFill/>
          <a:ln>
            <a:noFill/>
          </a:ln>
        </p:spPr>
      </p:pic>
      <p:pic>
        <p:nvPicPr>
          <p:cNvPr id="121" name="Google Shape;121;p7"/>
          <p:cNvPicPr preferRelativeResize="0"/>
          <p:nvPr/>
        </p:nvPicPr>
        <p:blipFill rotWithShape="1">
          <a:blip r:embed="rId4">
            <a:alphaModFix/>
          </a:blip>
          <a:srcRect b="0" l="0" r="0" t="0"/>
          <a:stretch/>
        </p:blipFill>
        <p:spPr>
          <a:xfrm>
            <a:off x="5288750" y="3236273"/>
            <a:ext cx="2245885" cy="1865575"/>
          </a:xfrm>
          <a:prstGeom prst="rect">
            <a:avLst/>
          </a:prstGeom>
          <a:noFill/>
          <a:ln>
            <a:noFill/>
          </a:ln>
        </p:spPr>
      </p:pic>
      <p:sp>
        <p:nvSpPr>
          <p:cNvPr id="122" name="Google Shape;122;p7"/>
          <p:cNvSpPr txBox="1"/>
          <p:nvPr/>
        </p:nvSpPr>
        <p:spPr>
          <a:xfrm>
            <a:off x="3657600" y="479405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Source: </a:t>
            </a:r>
            <a:r>
              <a:rPr b="0" i="0" lang="en-GB" sz="800" u="sng" cap="none" strike="noStrike">
                <a:solidFill>
                  <a:schemeClr val="hlink"/>
                </a:solidFill>
                <a:latin typeface="Arial"/>
                <a:ea typeface="Arial"/>
                <a:cs typeface="Arial"/>
                <a:sym typeface="Arial"/>
                <a:hlinkClick r:id="rId5"/>
              </a:rPr>
              <a:t>Wikimedia</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1273275" y="254150"/>
            <a:ext cx="69501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200"/>
              <a:buNone/>
            </a:pPr>
            <a:r>
              <a:rPr lang="en-GB" sz="2400">
                <a:solidFill>
                  <a:srgbClr val="3333D4"/>
                </a:solidFill>
                <a:latin typeface="Source Code Pro"/>
                <a:ea typeface="Source Code Pro"/>
                <a:cs typeface="Source Code Pro"/>
                <a:sym typeface="Source Code Pro"/>
              </a:rPr>
              <a:t>When we receive an article, How can we tell it is</a:t>
            </a:r>
            <a:r>
              <a:rPr lang="en-GB" sz="2400">
                <a:latin typeface="Source Code Pro"/>
                <a:ea typeface="Source Code Pro"/>
                <a:cs typeface="Source Code Pro"/>
                <a:sym typeface="Source Code Pro"/>
              </a:rPr>
              <a:t> </a:t>
            </a:r>
            <a:r>
              <a:rPr lang="en-GB" sz="2400">
                <a:solidFill>
                  <a:srgbClr val="FF0000"/>
                </a:solidFill>
                <a:latin typeface="Source Code Pro"/>
                <a:ea typeface="Source Code Pro"/>
                <a:cs typeface="Source Code Pro"/>
                <a:sym typeface="Source Code Pro"/>
              </a:rPr>
              <a:t>Fake</a:t>
            </a:r>
            <a:r>
              <a:rPr lang="en-GB" sz="2400">
                <a:latin typeface="Source Code Pro"/>
                <a:ea typeface="Source Code Pro"/>
                <a:cs typeface="Source Code Pro"/>
                <a:sym typeface="Source Code Pro"/>
              </a:rPr>
              <a:t>?</a:t>
            </a:r>
            <a:endParaRPr sz="2400">
              <a:latin typeface="Source Code Pro"/>
              <a:ea typeface="Source Code Pro"/>
              <a:cs typeface="Source Code Pro"/>
              <a:sym typeface="Source Code Pro"/>
            </a:endParaRPr>
          </a:p>
        </p:txBody>
      </p:sp>
      <p:sp>
        <p:nvSpPr>
          <p:cNvPr id="128" name="Google Shape;128;p8"/>
          <p:cNvSpPr txBox="1"/>
          <p:nvPr/>
        </p:nvSpPr>
        <p:spPr>
          <a:xfrm>
            <a:off x="4873650" y="4096525"/>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Source: </a:t>
            </a:r>
            <a:r>
              <a:rPr b="0" i="0" lang="en-GB" sz="800" u="sng" cap="none" strike="noStrike">
                <a:solidFill>
                  <a:schemeClr val="hlink"/>
                </a:solidFill>
                <a:latin typeface="Arial"/>
                <a:ea typeface="Arial"/>
                <a:cs typeface="Arial"/>
                <a:sym typeface="Arial"/>
                <a:hlinkClick r:id="rId3"/>
              </a:rPr>
              <a:t>Wikimedia</a:t>
            </a:r>
            <a:endParaRPr b="0" i="0" sz="800" u="none" cap="none" strike="noStrike">
              <a:solidFill>
                <a:srgbClr val="000000"/>
              </a:solidFill>
              <a:latin typeface="Arial"/>
              <a:ea typeface="Arial"/>
              <a:cs typeface="Arial"/>
              <a:sym typeface="Arial"/>
            </a:endParaRPr>
          </a:p>
        </p:txBody>
      </p:sp>
      <p:sp>
        <p:nvSpPr>
          <p:cNvPr id="129" name="Google Shape;129;p8"/>
          <p:cNvSpPr txBox="1"/>
          <p:nvPr/>
        </p:nvSpPr>
        <p:spPr>
          <a:xfrm>
            <a:off x="184650" y="1489550"/>
            <a:ext cx="4457700" cy="289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Is the information exaggerated?</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Is the source of the data missing?</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Is the article’s source a reliable media outlet?</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Is it showing up in fact checking web pages as </a:t>
            </a:r>
            <a:r>
              <a:rPr b="1" i="0" lang="en-GB" sz="1600" u="none" cap="none" strike="noStrike">
                <a:solidFill>
                  <a:srgbClr val="000000"/>
                </a:solidFill>
                <a:latin typeface="Source Code Pro"/>
                <a:ea typeface="Source Code Pro"/>
                <a:cs typeface="Source Code Pro"/>
                <a:sym typeface="Source Code Pro"/>
              </a:rPr>
              <a:t>Fake?</a:t>
            </a:r>
            <a:endParaRPr b="1"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Source Code Pro"/>
              <a:ea typeface="Source Code Pro"/>
              <a:cs typeface="Source Code Pro"/>
              <a:sym typeface="Source Code Pro"/>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Source Code Pro"/>
                <a:ea typeface="Source Code Pro"/>
                <a:cs typeface="Source Code Pro"/>
                <a:sym typeface="Source Code Pro"/>
              </a:rPr>
              <a:t>Is the article omitting data?</a:t>
            </a:r>
            <a:endParaRPr b="0" i="0" sz="1300" u="none" cap="none" strike="noStrike">
              <a:solidFill>
                <a:srgbClr val="000000"/>
              </a:solidFill>
              <a:latin typeface="Source Code Pro"/>
              <a:ea typeface="Source Code Pro"/>
              <a:cs typeface="Source Code Pro"/>
              <a:sym typeface="Source Code Pro"/>
            </a:endParaRPr>
          </a:p>
        </p:txBody>
      </p:sp>
      <p:pic>
        <p:nvPicPr>
          <p:cNvPr id="130" name="Google Shape;130;p8"/>
          <p:cNvPicPr preferRelativeResize="0"/>
          <p:nvPr/>
        </p:nvPicPr>
        <p:blipFill rotWithShape="1">
          <a:blip r:embed="rId4">
            <a:alphaModFix/>
          </a:blip>
          <a:srcRect b="0" l="0" r="0" t="0"/>
          <a:stretch/>
        </p:blipFill>
        <p:spPr>
          <a:xfrm>
            <a:off x="4873650" y="1730800"/>
            <a:ext cx="3449526" cy="2305433"/>
          </a:xfrm>
          <a:prstGeom prst="rect">
            <a:avLst/>
          </a:prstGeom>
          <a:noFill/>
          <a:ln>
            <a:noFill/>
          </a:ln>
        </p:spPr>
      </p:pic>
      <p:sp>
        <p:nvSpPr>
          <p:cNvPr id="131" name="Google Shape;131;p8"/>
          <p:cNvSpPr txBox="1"/>
          <p:nvPr/>
        </p:nvSpPr>
        <p:spPr>
          <a:xfrm>
            <a:off x="-22050" y="4552550"/>
            <a:ext cx="9188100" cy="446400"/>
          </a:xfrm>
          <a:prstGeom prst="rect">
            <a:avLst/>
          </a:prstGeom>
          <a:solidFill>
            <a:srgbClr val="0B539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GB" sz="1700" u="none" cap="none" strike="noStrike">
                <a:solidFill>
                  <a:schemeClr val="lt1"/>
                </a:solidFill>
                <a:latin typeface="Arial"/>
                <a:ea typeface="Arial"/>
                <a:cs typeface="Arial"/>
                <a:sym typeface="Arial"/>
              </a:rPr>
              <a:t>If the majority of the questions are answered by a </a:t>
            </a:r>
            <a:r>
              <a:rPr b="1" i="0" lang="en-GB" sz="1700" u="none" cap="none" strike="noStrike">
                <a:solidFill>
                  <a:schemeClr val="lt1"/>
                </a:solidFill>
                <a:latin typeface="Arial"/>
                <a:ea typeface="Arial"/>
                <a:cs typeface="Arial"/>
                <a:sym typeface="Arial"/>
              </a:rPr>
              <a:t>Yes, </a:t>
            </a:r>
            <a:r>
              <a:rPr b="0" i="0" lang="en-GB" sz="1700" u="none" cap="none" strike="noStrike">
                <a:solidFill>
                  <a:schemeClr val="lt1"/>
                </a:solidFill>
                <a:latin typeface="Arial"/>
                <a:ea typeface="Arial"/>
                <a:cs typeface="Arial"/>
                <a:sym typeface="Arial"/>
              </a:rPr>
              <a:t>then we consider the article as</a:t>
            </a:r>
            <a:r>
              <a:rPr b="1" i="0" lang="en-GB" sz="1700" u="none" cap="none" strike="noStrike">
                <a:solidFill>
                  <a:schemeClr val="lt1"/>
                </a:solidFill>
                <a:latin typeface="Arial"/>
                <a:ea typeface="Arial"/>
                <a:cs typeface="Arial"/>
                <a:sym typeface="Arial"/>
              </a:rPr>
              <a:t> Fake</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b="0" l="0" r="0" t="0"/>
          <a:stretch/>
        </p:blipFill>
        <p:spPr>
          <a:xfrm>
            <a:off x="3000888" y="78600"/>
            <a:ext cx="3142226" cy="711924"/>
          </a:xfrm>
          <a:prstGeom prst="rect">
            <a:avLst/>
          </a:prstGeom>
          <a:noFill/>
          <a:ln>
            <a:noFill/>
          </a:ln>
        </p:spPr>
      </p:pic>
      <p:sp>
        <p:nvSpPr>
          <p:cNvPr id="137" name="Google Shape;137;p9"/>
          <p:cNvSpPr txBox="1"/>
          <p:nvPr/>
        </p:nvSpPr>
        <p:spPr>
          <a:xfrm>
            <a:off x="165600" y="1359675"/>
            <a:ext cx="4266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Source Code Pro"/>
              <a:ea typeface="Source Code Pro"/>
              <a:cs typeface="Source Code Pro"/>
              <a:sym typeface="Source Code Pro"/>
            </a:endParaRPr>
          </a:p>
        </p:txBody>
      </p:sp>
      <p:sp>
        <p:nvSpPr>
          <p:cNvPr id="138" name="Google Shape;138;p9"/>
          <p:cNvSpPr txBox="1"/>
          <p:nvPr/>
        </p:nvSpPr>
        <p:spPr>
          <a:xfrm>
            <a:off x="165600" y="1130925"/>
            <a:ext cx="4266300" cy="1416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Source Code Pro"/>
              <a:buChar char="●"/>
            </a:pPr>
            <a:r>
              <a:rPr b="0" i="0" lang="en-GB" sz="2000" u="none" cap="none" strike="noStrike">
                <a:solidFill>
                  <a:srgbClr val="000000"/>
                </a:solidFill>
                <a:latin typeface="Source Code Pro"/>
                <a:ea typeface="Source Code Pro"/>
                <a:cs typeface="Source Code Pro"/>
                <a:sym typeface="Source Code Pro"/>
              </a:rPr>
              <a:t>1,000 Web Articles</a:t>
            </a:r>
            <a:endParaRPr b="0" i="0" sz="2000" u="none" cap="none" strike="noStrike">
              <a:solidFill>
                <a:srgbClr val="000000"/>
              </a:solidFill>
              <a:latin typeface="Source Code Pro"/>
              <a:ea typeface="Source Code Pro"/>
              <a:cs typeface="Source Code Pro"/>
              <a:sym typeface="Source Code Pro"/>
            </a:endParaRPr>
          </a:p>
          <a:p>
            <a:pPr indent="-355600" lvl="0" marL="457200" marR="0" rtl="0" algn="l">
              <a:lnSpc>
                <a:spcPct val="100000"/>
              </a:lnSpc>
              <a:spcBef>
                <a:spcPts val="0"/>
              </a:spcBef>
              <a:spcAft>
                <a:spcPts val="0"/>
              </a:spcAft>
              <a:buClr>
                <a:srgbClr val="000000"/>
              </a:buClr>
              <a:buSzPts val="2000"/>
              <a:buFont typeface="Source Code Pro"/>
              <a:buChar char="●"/>
            </a:pPr>
            <a:r>
              <a:rPr b="0" i="0" lang="en-GB" sz="2000" u="none" cap="none" strike="noStrike">
                <a:solidFill>
                  <a:srgbClr val="000000"/>
                </a:solidFill>
                <a:latin typeface="Source Code Pro"/>
                <a:ea typeface="Source Code Pro"/>
                <a:cs typeface="Source Code Pro"/>
                <a:sym typeface="Source Code Pro"/>
              </a:rPr>
              <a:t>1,000 Tweets</a:t>
            </a:r>
            <a:endParaRPr b="0" i="0" sz="2000" u="none" cap="none" strike="noStrike">
              <a:solidFill>
                <a:srgbClr val="000000"/>
              </a:solidFill>
              <a:latin typeface="Source Code Pro"/>
              <a:ea typeface="Source Code Pro"/>
              <a:cs typeface="Source Code Pro"/>
              <a:sym typeface="Source Code Pro"/>
            </a:endParaRPr>
          </a:p>
          <a:p>
            <a:pPr indent="-355600" lvl="0" marL="457200" marR="0" rtl="0" algn="l">
              <a:lnSpc>
                <a:spcPct val="100000"/>
              </a:lnSpc>
              <a:spcBef>
                <a:spcPts val="0"/>
              </a:spcBef>
              <a:spcAft>
                <a:spcPts val="0"/>
              </a:spcAft>
              <a:buClr>
                <a:srgbClr val="000000"/>
              </a:buClr>
              <a:buSzPts val="2000"/>
              <a:buFont typeface="Source Code Pro"/>
              <a:buChar char="●"/>
            </a:pPr>
            <a:r>
              <a:rPr b="0" i="0" lang="en-GB" sz="2000" u="none" cap="none" strike="noStrike">
                <a:solidFill>
                  <a:srgbClr val="000000"/>
                </a:solidFill>
                <a:latin typeface="Source Code Pro"/>
                <a:ea typeface="Source Code Pro"/>
                <a:cs typeface="Source Code Pro"/>
                <a:sym typeface="Source Code Pro"/>
              </a:rPr>
              <a:t>1,000 Non-corrected Tweets &amp; Articles</a:t>
            </a:r>
            <a:endParaRPr b="0" i="0" sz="2000" u="none" cap="none" strike="noStrike">
              <a:solidFill>
                <a:srgbClr val="000000"/>
              </a:solidFill>
              <a:latin typeface="Source Code Pro"/>
              <a:ea typeface="Source Code Pro"/>
              <a:cs typeface="Source Code Pro"/>
              <a:sym typeface="Source Code Pro"/>
            </a:endParaRPr>
          </a:p>
        </p:txBody>
      </p:sp>
      <p:sp>
        <p:nvSpPr>
          <p:cNvPr id="139" name="Google Shape;139;p9"/>
          <p:cNvSpPr txBox="1"/>
          <p:nvPr/>
        </p:nvSpPr>
        <p:spPr>
          <a:xfrm>
            <a:off x="165596" y="312975"/>
            <a:ext cx="532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3333D4"/>
                </a:solidFill>
                <a:latin typeface="Source Code Pro"/>
                <a:ea typeface="Source Code Pro"/>
                <a:cs typeface="Source Code Pro"/>
                <a:sym typeface="Source Code Pro"/>
              </a:rPr>
              <a:t>Labeling</a:t>
            </a:r>
            <a:endParaRPr b="1" i="0" sz="2400" u="none" cap="none" strike="noStrike">
              <a:solidFill>
                <a:srgbClr val="3333D4"/>
              </a:solidFill>
              <a:latin typeface="Source Code Pro"/>
              <a:ea typeface="Source Code Pro"/>
              <a:cs typeface="Source Code Pro"/>
              <a:sym typeface="Source Code Pro"/>
            </a:endParaRPr>
          </a:p>
        </p:txBody>
      </p:sp>
      <p:pic>
        <p:nvPicPr>
          <p:cNvPr id="140" name="Google Shape;140;p9"/>
          <p:cNvPicPr preferRelativeResize="0"/>
          <p:nvPr/>
        </p:nvPicPr>
        <p:blipFill rotWithShape="1">
          <a:blip r:embed="rId4">
            <a:alphaModFix/>
          </a:blip>
          <a:srcRect b="0" l="0" r="0" t="0"/>
          <a:stretch/>
        </p:blipFill>
        <p:spPr>
          <a:xfrm>
            <a:off x="6631675" y="-48159"/>
            <a:ext cx="2512324" cy="965425"/>
          </a:xfrm>
          <a:prstGeom prst="rect">
            <a:avLst/>
          </a:prstGeom>
          <a:noFill/>
          <a:ln>
            <a:noFill/>
          </a:ln>
        </p:spPr>
      </p:pic>
      <p:sp>
        <p:nvSpPr>
          <p:cNvPr id="141" name="Google Shape;141;p9"/>
          <p:cNvSpPr txBox="1"/>
          <p:nvPr/>
        </p:nvSpPr>
        <p:spPr>
          <a:xfrm>
            <a:off x="165600" y="1852275"/>
            <a:ext cx="3821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Source Code Pro"/>
              <a:ea typeface="Source Code Pro"/>
              <a:cs typeface="Source Code Pro"/>
              <a:sym typeface="Source Code Pro"/>
            </a:endParaRPr>
          </a:p>
        </p:txBody>
      </p:sp>
      <p:pic>
        <p:nvPicPr>
          <p:cNvPr id="142" name="Google Shape;142;p9"/>
          <p:cNvPicPr preferRelativeResize="0"/>
          <p:nvPr/>
        </p:nvPicPr>
        <p:blipFill rotWithShape="1">
          <a:blip r:embed="rId5">
            <a:alphaModFix/>
          </a:blip>
          <a:srcRect b="0" l="0" r="0" t="0"/>
          <a:stretch/>
        </p:blipFill>
        <p:spPr>
          <a:xfrm>
            <a:off x="5906350" y="1852275"/>
            <a:ext cx="2607375" cy="2757450"/>
          </a:xfrm>
          <a:prstGeom prst="rect">
            <a:avLst/>
          </a:prstGeom>
          <a:noFill/>
          <a:ln>
            <a:noFill/>
          </a:ln>
        </p:spPr>
      </p:pic>
      <p:pic>
        <p:nvPicPr>
          <p:cNvPr id="143" name="Google Shape;143;p9"/>
          <p:cNvPicPr preferRelativeResize="0"/>
          <p:nvPr/>
        </p:nvPicPr>
        <p:blipFill rotWithShape="1">
          <a:blip r:embed="rId6">
            <a:alphaModFix/>
          </a:blip>
          <a:srcRect b="0" l="0" r="0" t="0"/>
          <a:stretch/>
        </p:blipFill>
        <p:spPr>
          <a:xfrm>
            <a:off x="1118026" y="2546926"/>
            <a:ext cx="3740986" cy="249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